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79" r:id="rId2"/>
    <p:sldId id="307" r:id="rId3"/>
    <p:sldId id="397" r:id="rId4"/>
    <p:sldId id="405" r:id="rId5"/>
    <p:sldId id="753" r:id="rId6"/>
    <p:sldId id="391" r:id="rId7"/>
    <p:sldId id="321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" pos="7469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ia Lundgren" initials="EL" lastIdx="1" clrIdx="0">
    <p:extLst>
      <p:ext uri="{19B8F6BF-5375-455C-9EA6-DF929625EA0E}">
        <p15:presenceInfo xmlns:p15="http://schemas.microsoft.com/office/powerpoint/2012/main" userId="S-1-5-21-2241567986-634988314-1362343010-1847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0FF"/>
    <a:srgbClr val="36A9E1"/>
    <a:srgbClr val="1C2945"/>
    <a:srgbClr val="7A8B95"/>
    <a:srgbClr val="1C85BA"/>
    <a:srgbClr val="135E83"/>
    <a:srgbClr val="9AD3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48" autoAdjust="0"/>
    <p:restoredTop sz="95153" autoAdjust="0"/>
  </p:normalViewPr>
  <p:slideViewPr>
    <p:cSldViewPr>
      <p:cViewPr varScale="1">
        <p:scale>
          <a:sx n="89" d="100"/>
          <a:sy n="89" d="100"/>
        </p:scale>
        <p:origin x="200" y="200"/>
      </p:cViewPr>
      <p:guideLst>
        <p:guide pos="7469"/>
        <p:guide pos="211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7" d="100"/>
        <a:sy n="7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547DC-BFFD-45FC-9A80-43264FA95858}" type="datetimeFigureOut">
              <a:rPr lang="sv-SE" smtClean="0"/>
              <a:t>2019-05-07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0650C-F15C-471C-A033-CDB902B973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9793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Partners</a:t>
            </a:r>
          </a:p>
          <a:p>
            <a:pPr lvl="0"/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collaboration</a:t>
            </a:r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Financed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the Swedish Energy Agency and</a:t>
            </a:r>
            <a:r>
              <a:rPr lang="sv-SE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partners</a:t>
            </a:r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0650C-F15C-471C-A033-CDB902B9738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4524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SHC is a national </a:t>
            </a:r>
            <a:r>
              <a:rPr lang="en-US" dirty="0" err="1"/>
              <a:t>centre</a:t>
            </a:r>
            <a:r>
              <a:rPr lang="en-US" dirty="0"/>
              <a:t> of excellence for research and development of electric and hybrid vehicles. </a:t>
            </a:r>
          </a:p>
          <a:p>
            <a:pPr>
              <a:defRPr/>
            </a:pPr>
            <a:r>
              <a:rPr lang="en-US" dirty="0"/>
              <a:t>It is an arena where Sweden’s automotive industry, universities and government agencies meet and collaborate to generate </a:t>
            </a:r>
          </a:p>
          <a:p>
            <a:pPr>
              <a:defRPr/>
            </a:pPr>
            <a:r>
              <a:rPr lang="en-US" dirty="0"/>
              <a:t>new technology, insights and competence for the future.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research performed at SHC covers four areas: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 studies and methodologies, </a:t>
            </a:r>
            <a:r>
              <a:rPr lang="en-US" dirty="0"/>
              <a:t>with a focus on diagnostics, energy management and </a:t>
            </a:r>
            <a:r>
              <a:rPr lang="en-US" dirty="0" err="1"/>
              <a:t>optimised</a:t>
            </a:r>
            <a:r>
              <a:rPr lang="en-US" dirty="0"/>
              <a:t> control of hybrid vehicles. </a:t>
            </a: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Electrical machines and drives, </a:t>
            </a:r>
            <a:r>
              <a:rPr lang="en-US" dirty="0"/>
              <a:t>focusing on cost-efficient charging</a:t>
            </a: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Energy storage, w</a:t>
            </a:r>
            <a:r>
              <a:rPr lang="en-US" dirty="0"/>
              <a:t>ith a focus on maximum utilization of batteries and developing</a:t>
            </a:r>
            <a:r>
              <a:rPr lang="en-US" baseline="0" dirty="0"/>
              <a:t> </a:t>
            </a:r>
            <a:r>
              <a:rPr lang="en-US" dirty="0"/>
              <a:t>the best battery for each application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Vehicle analysis, e</a:t>
            </a:r>
            <a:r>
              <a:rPr lang="en-US" dirty="0"/>
              <a:t>xploring electric and hybridized propulsion from an automotive perspective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19DDB2-5617-7742-AA00-C13EE8B446F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60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6550" lvl="0" indent="-285750">
              <a:buFont typeface="Arial" panose="020B0604020202020204" pitchFamily="34" charset="0"/>
              <a:buChar char="•"/>
            </a:pPr>
            <a:r>
              <a:rPr lang="en-GB" sz="1200" dirty="0"/>
              <a:t>Climate</a:t>
            </a:r>
          </a:p>
          <a:p>
            <a:pPr marL="116550" lvl="0" indent="-285750">
              <a:buFont typeface="Arial" panose="020B0604020202020204" pitchFamily="34" charset="0"/>
              <a:buChar char="•"/>
            </a:pPr>
            <a:r>
              <a:rPr lang="en-GB" sz="1200" dirty="0"/>
              <a:t>Hybrid centre birth and evolution to Swedish Electromobility Centre</a:t>
            </a:r>
          </a:p>
          <a:p>
            <a:pPr marL="116550" lvl="0" indent="-285750">
              <a:buFont typeface="Arial" panose="020B0604020202020204" pitchFamily="34" charset="0"/>
              <a:buChar char="•"/>
            </a:pPr>
            <a:r>
              <a:rPr lang="en-GB" sz="1200" dirty="0"/>
              <a:t>Vi star </a:t>
            </a:r>
            <a:r>
              <a:rPr lang="en-GB" sz="1200" dirty="0" err="1"/>
              <a:t>på</a:t>
            </a:r>
            <a:r>
              <a:rPr lang="en-GB" sz="1200" dirty="0"/>
              <a:t> </a:t>
            </a:r>
            <a:r>
              <a:rPr lang="en-GB" sz="1200" dirty="0" err="1"/>
              <a:t>tre</a:t>
            </a:r>
            <a:r>
              <a:rPr lang="en-GB" sz="1200" dirty="0"/>
              <a:t> ben. Competence valley for the future, knowledge sea for electromobility, river of research projects (</a:t>
            </a:r>
            <a:r>
              <a:rPr lang="en-GB" sz="1200" dirty="0" err="1"/>
              <a:t>calatysator</a:t>
            </a:r>
            <a:r>
              <a:rPr lang="en-GB" sz="12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Deliverables wows a carpet of knowledge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Fruits of research and brave companies (</a:t>
            </a:r>
            <a:r>
              <a:rPr lang="en-GB" sz="1200" dirty="0" err="1"/>
              <a:t>forrunners</a:t>
            </a:r>
            <a:r>
              <a:rPr lang="en-GB" sz="1200" dirty="0"/>
              <a:t> and followers)</a:t>
            </a:r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0650C-F15C-471C-A033-CDB902B9738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9518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00298E-01C2-384F-A204-C70E8BFD3D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0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BE17A0-688E-AA4B-B57A-4EF7835D8B0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69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BE17A0-688E-AA4B-B57A-4EF7835D8B0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95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19DDB2-5617-7742-AA00-C13EE8B446F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9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835201"/>
            <a:ext cx="12192000" cy="648394"/>
          </a:xfrm>
          <a:prstGeom prst="rect">
            <a:avLst/>
          </a:prstGeom>
        </p:spPr>
        <p:txBody>
          <a:bodyPr/>
          <a:lstStyle>
            <a:lvl1pPr>
              <a:defRPr sz="3400" b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TITLE</a:t>
            </a:r>
            <a:endParaRPr lang="sv-SE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9840416" y="6525344"/>
            <a:ext cx="20162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CDC990CB-51C9-4A65-A2C4-3570E674E653}" type="slidenum">
              <a:rPr lang="sv-SE" sz="900" smtClean="0"/>
              <a:pPr algn="r"/>
              <a:t>‹#›</a:t>
            </a:fld>
            <a:endParaRPr lang="sv-SE" sz="900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814917" y="1916113"/>
            <a:ext cx="11377083" cy="4392612"/>
          </a:xfrm>
          <a:prstGeom prst="rect">
            <a:avLst/>
          </a:prstGeom>
        </p:spPr>
        <p:txBody>
          <a:bodyPr/>
          <a:lstStyle>
            <a:lvl1pPr marL="0" indent="-216000">
              <a:spcBef>
                <a:spcPts val="3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/>
            </a:lvl1pPr>
            <a:lvl2pPr marL="360000" indent="-216000">
              <a:spcBef>
                <a:spcPts val="3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/>
            </a:lvl2pPr>
            <a:lvl3pPr marL="720000" indent="-216000">
              <a:spcBef>
                <a:spcPts val="300"/>
              </a:spcBef>
              <a:buClr>
                <a:schemeClr val="accent1"/>
              </a:buClr>
              <a:defRPr sz="1800"/>
            </a:lvl3pPr>
            <a:lvl4pPr marL="1080000" indent="-216000">
              <a:spcBef>
                <a:spcPts val="3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/>
            </a:lvl4pPr>
            <a:lvl5pPr marL="1440000" indent="-216000">
              <a:spcBef>
                <a:spcPts val="3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 err="1"/>
              <a:t>Punktnivå</a:t>
            </a:r>
            <a:r>
              <a:rPr lang="en-US" dirty="0"/>
              <a:t> 2</a:t>
            </a:r>
          </a:p>
          <a:p>
            <a:pPr lvl="2"/>
            <a:r>
              <a:rPr lang="en-US" dirty="0" err="1"/>
              <a:t>Punktnivå</a:t>
            </a:r>
            <a:r>
              <a:rPr lang="en-US" dirty="0"/>
              <a:t> 3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549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799" userDrawn="1">
          <p15:clr>
            <a:srgbClr val="FBAE40"/>
          </p15:clr>
        </p15:guide>
        <p15:guide id="2" orient="horz" pos="1207" userDrawn="1">
          <p15:clr>
            <a:srgbClr val="FBAE40"/>
          </p15:clr>
        </p15:guide>
        <p15:guide id="3" pos="3840" userDrawn="1">
          <p15:clr>
            <a:srgbClr val="FBAE40"/>
          </p15:clr>
        </p15:guide>
        <p15:guide id="4" pos="513" userDrawn="1">
          <p15:clr>
            <a:srgbClr val="FBAE40"/>
          </p15:clr>
        </p15:guide>
        <p15:guide id="5" pos="716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203861" y="6525345"/>
            <a:ext cx="2844800" cy="216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8D50170-6A28-43B6-8465-C0BF52423082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Rectangle 11"/>
          <p:cNvSpPr/>
          <p:nvPr/>
        </p:nvSpPr>
        <p:spPr>
          <a:xfrm flipV="1">
            <a:off x="-48683" y="6453336"/>
            <a:ext cx="12289365" cy="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>
              <a:solidFill>
                <a:schemeClr val="tx1"/>
              </a:solidFill>
            </a:endParaRPr>
          </a:p>
        </p:txBody>
      </p:sp>
      <p:sp>
        <p:nvSpPr>
          <p:cNvPr id="6" name="Text Placeholder 7"/>
          <p:cNvSpPr txBox="1">
            <a:spLocks/>
          </p:cNvSpPr>
          <p:nvPr userDrawn="1"/>
        </p:nvSpPr>
        <p:spPr>
          <a:xfrm>
            <a:off x="239349" y="6525344"/>
            <a:ext cx="6624736" cy="2160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900" baseline="0" dirty="0">
                <a:solidFill>
                  <a:schemeClr val="tx1"/>
                </a:solidFill>
              </a:rPr>
              <a:t>Elna Holmberg</a:t>
            </a:r>
            <a:r>
              <a:rPr lang="sv-SE" sz="900" dirty="0">
                <a:solidFill>
                  <a:schemeClr val="tx1"/>
                </a:solidFill>
              </a:rPr>
              <a:t>| Swedish</a:t>
            </a:r>
            <a:r>
              <a:rPr lang="sv-SE" sz="900" baseline="0" dirty="0">
                <a:solidFill>
                  <a:schemeClr val="tx1"/>
                </a:solidFill>
              </a:rPr>
              <a:t> Electromobility Centre</a:t>
            </a:r>
            <a:endParaRPr lang="sv-SE" sz="9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63" y="361223"/>
            <a:ext cx="1586487" cy="47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222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27" userDrawn="1">
          <p15:clr>
            <a:srgbClr val="F26B43"/>
          </p15:clr>
        </p15:guide>
        <p15:guide id="2" orient="horz" pos="210" userDrawn="1">
          <p15:clr>
            <a:srgbClr val="F26B43"/>
          </p15:clr>
        </p15:guide>
        <p15:guide id="3" pos="21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file://localhost/cid/image002.jpg@01D24966.3C358D00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CA119F6-C1B1-4CA9-897A-0DE203B3CE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88" y="5085184"/>
            <a:ext cx="9217024" cy="1151513"/>
          </a:xfrm>
          <a:prstGeom prst="rect">
            <a:avLst/>
          </a:prstGeom>
        </p:spPr>
      </p:pic>
      <p:sp>
        <p:nvSpPr>
          <p:cNvPr id="14" name="Underrubrik 2"/>
          <p:cNvSpPr txBox="1">
            <a:spLocks/>
          </p:cNvSpPr>
          <p:nvPr/>
        </p:nvSpPr>
        <p:spPr>
          <a:xfrm>
            <a:off x="1524001" y="2905672"/>
            <a:ext cx="9143999" cy="59533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sv-SE" sz="3600" dirty="0">
                <a:latin typeface="Calibri" panose="020F0502020204030204" pitchFamily="34" charset="0"/>
              </a:rPr>
              <a:t>Göran Lindbergh</a:t>
            </a:r>
          </a:p>
          <a:p>
            <a:pPr algn="ctr">
              <a:defRPr/>
            </a:pPr>
            <a:r>
              <a:rPr lang="sv-SE" sz="3600" dirty="0" err="1">
                <a:latin typeface="Calibri" panose="020F0502020204030204" pitchFamily="34" charset="0"/>
              </a:rPr>
              <a:t>gnli@kth.se</a:t>
            </a:r>
            <a:endParaRPr lang="sv-SE" sz="3600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sv-SE" sz="3600" dirty="0"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16833"/>
            <a:ext cx="9144000" cy="719111"/>
          </a:xfrm>
        </p:spPr>
        <p:txBody>
          <a:bodyPr/>
          <a:lstStyle/>
          <a:p>
            <a:r>
              <a:rPr lang="sv-SE" b="0" dirty="0"/>
              <a:t>SWEDISH ELECTROMOBILITY CENTRE</a:t>
            </a:r>
          </a:p>
        </p:txBody>
      </p:sp>
      <p:sp>
        <p:nvSpPr>
          <p:cNvPr id="6" name="Underrubrik 2">
            <a:extLst>
              <a:ext uri="{FF2B5EF4-FFF2-40B4-BE49-F238E27FC236}">
                <a16:creationId xmlns:a16="http://schemas.microsoft.com/office/drawing/2014/main" id="{5C08E880-1459-DA4B-A2FA-813264F25B38}"/>
              </a:ext>
            </a:extLst>
          </p:cNvPr>
          <p:cNvSpPr txBox="1">
            <a:spLocks/>
          </p:cNvSpPr>
          <p:nvPr/>
        </p:nvSpPr>
        <p:spPr>
          <a:xfrm>
            <a:off x="1775520" y="3373359"/>
            <a:ext cx="9143999" cy="5770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sv-SE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21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TextBox 1"/>
          <p:cNvSpPr txBox="1">
            <a:spLocks noChangeArrowheads="1"/>
          </p:cNvSpPr>
          <p:nvPr/>
        </p:nvSpPr>
        <p:spPr bwMode="auto">
          <a:xfrm>
            <a:off x="2316164" y="1697039"/>
            <a:ext cx="692943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endParaRPr lang="sv-SE" sz="1800"/>
          </a:p>
          <a:p>
            <a:pPr eaLnBrk="1" hangingPunct="1">
              <a:buFont typeface="Arial" charset="0"/>
              <a:buChar char="•"/>
            </a:pPr>
            <a:endParaRPr lang="sv-SE" sz="1800"/>
          </a:p>
          <a:p>
            <a:pPr eaLnBrk="1" hangingPunct="1">
              <a:buFont typeface="Arial" charset="0"/>
              <a:buChar char="•"/>
            </a:pPr>
            <a:endParaRPr lang="sv-SE" sz="1800"/>
          </a:p>
        </p:txBody>
      </p:sp>
      <p:sp>
        <p:nvSpPr>
          <p:cNvPr id="21511" name="TextBox 9"/>
          <p:cNvSpPr txBox="1">
            <a:spLocks noChangeArrowheads="1"/>
          </p:cNvSpPr>
          <p:nvPr/>
        </p:nvSpPr>
        <p:spPr bwMode="auto">
          <a:xfrm>
            <a:off x="1524000" y="1915201"/>
            <a:ext cx="91440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ts val="3200"/>
              </a:lnSpc>
            </a:pPr>
            <a:r>
              <a:rPr lang="en-GB" dirty="0">
                <a:latin typeface="Calibri" panose="020F0502020204030204" pitchFamily="34" charset="0"/>
                <a:ea typeface="+mn-ea"/>
                <a:cs typeface="+mn-cs"/>
              </a:rPr>
              <a:t>…a national Centre of Excellence for research </a:t>
            </a:r>
          </a:p>
          <a:p>
            <a:pPr algn="ctr" eaLnBrk="1" hangingPunct="1">
              <a:lnSpc>
                <a:spcPts val="3200"/>
              </a:lnSpc>
            </a:pPr>
            <a:r>
              <a:rPr lang="en-GB" dirty="0">
                <a:latin typeface="Calibri" panose="020F0502020204030204" pitchFamily="34" charset="0"/>
                <a:ea typeface="+mn-ea"/>
                <a:cs typeface="+mn-cs"/>
              </a:rPr>
              <a:t>and development of electric and hybrid vehicles and charging infrastructure. It is an arena where Sweden’s automotive industry, universities and government agencies meet and collaborate to generate </a:t>
            </a:r>
          </a:p>
          <a:p>
            <a:pPr algn="ctr" eaLnBrk="1" hangingPunct="1">
              <a:lnSpc>
                <a:spcPts val="3200"/>
              </a:lnSpc>
            </a:pPr>
            <a:r>
              <a:rPr lang="en-GB" dirty="0">
                <a:latin typeface="Calibri" panose="020F0502020204030204" pitchFamily="34" charset="0"/>
                <a:ea typeface="+mn-ea"/>
                <a:cs typeface="+mn-cs"/>
              </a:rPr>
              <a:t>new technology, insights and competence for the future.</a:t>
            </a:r>
          </a:p>
          <a:p>
            <a:pPr eaLnBrk="1" hangingPunct="1">
              <a:lnSpc>
                <a:spcPts val="3200"/>
              </a:lnSpc>
            </a:pP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268761"/>
            <a:ext cx="9144000" cy="647353"/>
          </a:xfrm>
        </p:spPr>
        <p:txBody>
          <a:bodyPr/>
          <a:lstStyle/>
          <a:p>
            <a:r>
              <a:rPr lang="sv-SE" dirty="0">
                <a:solidFill>
                  <a:schemeClr val="accent1"/>
                </a:solidFill>
              </a:rPr>
              <a:t>Swedish </a:t>
            </a:r>
            <a:r>
              <a:rPr lang="sv-SE" dirty="0" err="1">
                <a:solidFill>
                  <a:schemeClr val="accent1"/>
                </a:solidFill>
              </a:rPr>
              <a:t>Electromobility</a:t>
            </a:r>
            <a:r>
              <a:rPr lang="sv-SE" dirty="0">
                <a:solidFill>
                  <a:schemeClr val="accent1"/>
                </a:solidFill>
              </a:rPr>
              <a:t> Centre is…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631504" y="4401241"/>
            <a:ext cx="9063172" cy="1664991"/>
            <a:chOff x="107504" y="4401240"/>
            <a:chExt cx="9063172" cy="1664991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4509120"/>
              <a:ext cx="1398452" cy="97200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025" t="33157" r="37883" b="33422"/>
            <a:stretch/>
          </p:blipFill>
          <p:spPr>
            <a:xfrm>
              <a:off x="2339752" y="4437112"/>
              <a:ext cx="1027787" cy="100800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1863" y="4545232"/>
              <a:ext cx="1242225" cy="93600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372" t="33921" r="36097" b="33039"/>
            <a:stretch/>
          </p:blipFill>
          <p:spPr>
            <a:xfrm>
              <a:off x="5969721" y="4509232"/>
              <a:ext cx="1188110" cy="1008000"/>
            </a:xfrm>
            <a:prstGeom prst="rect">
              <a:avLst/>
            </a:prstGeom>
          </p:spPr>
        </p:pic>
        <p:cxnSp>
          <p:nvCxnSpPr>
            <p:cNvPr id="18" name="Straight Connector 17"/>
            <p:cNvCxnSpPr/>
            <p:nvPr/>
          </p:nvCxnSpPr>
          <p:spPr>
            <a:xfrm>
              <a:off x="1907704" y="4401240"/>
              <a:ext cx="0" cy="1188000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779912" y="4401240"/>
              <a:ext cx="0" cy="1188000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672717" y="4401240"/>
              <a:ext cx="0" cy="1188000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452320" y="4401240"/>
              <a:ext cx="0" cy="1188000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07504" y="5517232"/>
              <a:ext cx="17281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400" dirty="0">
                  <a:latin typeface="Calibri" panose="020F0502020204030204" pitchFamily="34" charset="0"/>
                </a:rPr>
                <a:t>System studies and </a:t>
              </a:r>
              <a:r>
                <a:rPr lang="sv-SE" sz="1400" dirty="0" err="1">
                  <a:latin typeface="Calibri" panose="020F0502020204030204" pitchFamily="34" charset="0"/>
                </a:rPr>
                <a:t>methods</a:t>
              </a:r>
              <a:endParaRPr lang="sv-SE" sz="1400" dirty="0">
                <a:latin typeface="Calibri" panose="020F050202020403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807996" y="5543011"/>
              <a:ext cx="18637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400" dirty="0">
                  <a:latin typeface="Calibri" panose="020F0502020204030204" pitchFamily="34" charset="0"/>
                </a:rPr>
                <a:t>Energy </a:t>
              </a:r>
              <a:r>
                <a:rPr lang="sv-SE" sz="1400" dirty="0" err="1">
                  <a:latin typeface="Calibri" panose="020F0502020204030204" pitchFamily="34" charset="0"/>
                </a:rPr>
                <a:t>storage</a:t>
              </a:r>
              <a:endParaRPr lang="sv-SE" sz="1400" dirty="0">
                <a:latin typeface="Calibri" panose="020F050202020403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907704" y="5543011"/>
              <a:ext cx="18623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400" dirty="0" err="1">
                  <a:latin typeface="Calibri" panose="020F0502020204030204" pitchFamily="34" charset="0"/>
                </a:rPr>
                <a:t>Electrical</a:t>
              </a:r>
              <a:r>
                <a:rPr lang="sv-SE" sz="1400" dirty="0">
                  <a:latin typeface="Calibri" panose="020F0502020204030204" pitchFamily="34" charset="0"/>
                </a:rPr>
                <a:t> </a:t>
              </a:r>
              <a:r>
                <a:rPr lang="sv-SE" sz="1400" dirty="0" err="1">
                  <a:latin typeface="Calibri" panose="020F0502020204030204" pitchFamily="34" charset="0"/>
                </a:rPr>
                <a:t>machines</a:t>
              </a:r>
              <a:r>
                <a:rPr lang="sv-SE" sz="1400" dirty="0">
                  <a:latin typeface="Calibri" panose="020F0502020204030204" pitchFamily="34" charset="0"/>
                </a:rPr>
                <a:t> and drives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661957" y="5525825"/>
              <a:ext cx="17903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400" dirty="0">
                  <a:latin typeface="Calibri" panose="020F0502020204030204" pitchFamily="34" charset="0"/>
                </a:rPr>
                <a:t>Vehicle </a:t>
              </a:r>
              <a:r>
                <a:rPr lang="sv-SE" sz="1400" dirty="0" err="1">
                  <a:latin typeface="Calibri" panose="020F0502020204030204" pitchFamily="34" charset="0"/>
                </a:rPr>
                <a:t>analysis</a:t>
              </a:r>
              <a:endParaRPr lang="sv-SE" sz="1400" dirty="0">
                <a:latin typeface="Calibri" panose="020F050202020403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471994" y="5543011"/>
              <a:ext cx="16986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400" dirty="0" err="1">
                  <a:latin typeface="Calibri" panose="020F0502020204030204" pitchFamily="34" charset="0"/>
                </a:rPr>
                <a:t>Fuel</a:t>
              </a:r>
              <a:r>
                <a:rPr lang="sv-SE" sz="1400" dirty="0">
                  <a:latin typeface="Calibri" panose="020F0502020204030204" pitchFamily="34" charset="0"/>
                </a:rPr>
                <a:t> cells</a:t>
              </a:r>
            </a:p>
          </p:txBody>
        </p:sp>
        <p:pic>
          <p:nvPicPr>
            <p:cNvPr id="27" name="Picture_x0020_1" descr="cid:image002.jpg@01D24966.3C358D00"/>
            <p:cNvPicPr>
              <a:picLocks noChangeAspect="1" noChangeArrowheads="1"/>
            </p:cNvPicPr>
            <p:nvPr/>
          </p:nvPicPr>
          <p:blipFill>
            <a:blip r:embed="rId7" r:link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8549" y="4490974"/>
              <a:ext cx="999915" cy="1020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20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PU</a:t>
            </a:r>
            <a:r>
              <a:rPr lang="en-GB" dirty="0">
                <a:solidFill>
                  <a:schemeClr val="accent1"/>
                </a:solidFill>
              </a:rPr>
              <a:t>RPOSE OF THE CENTRE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sz="quarter" idx="10"/>
          </p:nvPr>
        </p:nvSpPr>
        <p:spPr>
          <a:xfrm>
            <a:off x="2135561" y="1916113"/>
            <a:ext cx="8532439" cy="4176712"/>
          </a:xfrm>
          <a:prstGeom prst="rect">
            <a:avLst/>
          </a:prstGeom>
        </p:spPr>
        <p:txBody>
          <a:bodyPr/>
          <a:lstStyle/>
          <a:p>
            <a:pPr marL="288000" lvl="1">
              <a:buFont typeface="Wingdings" panose="05000000000000000000" pitchFamily="2" charset="2"/>
              <a:buChar char="§"/>
            </a:pPr>
            <a:r>
              <a:rPr lang="en-GB" sz="2400"/>
              <a:t>Knowledge reference centre for electromobility </a:t>
            </a:r>
          </a:p>
          <a:p>
            <a:pPr marL="288000" lvl="1">
              <a:buFont typeface="Wingdings" panose="05000000000000000000" pitchFamily="2" charset="2"/>
              <a:buChar char="§"/>
            </a:pPr>
            <a:r>
              <a:rPr lang="en-GB" sz="2400"/>
              <a:t>The Swedish meeting point for academia and industry across disciplines and organisations</a:t>
            </a:r>
          </a:p>
          <a:p>
            <a:pPr marL="288000" lvl="1">
              <a:buFont typeface="Wingdings" panose="05000000000000000000" pitchFamily="2" charset="2"/>
              <a:buChar char="§"/>
            </a:pPr>
            <a:r>
              <a:rPr lang="en-GB" sz="2400"/>
              <a:t>Stimulate joint research and coordinate a mutual research agenda at a precompetitive stage within Sweden</a:t>
            </a:r>
          </a:p>
          <a:p>
            <a:pPr marL="288000" lvl="1">
              <a:buFont typeface="Wingdings" panose="05000000000000000000" pitchFamily="2" charset="2"/>
              <a:buChar char="§"/>
            </a:pPr>
            <a:r>
              <a:rPr lang="en-GB" sz="2400"/>
              <a:t>Provide competence to society by promoting and engaging in electromobility graduate education and training</a:t>
            </a:r>
          </a:p>
          <a:p>
            <a:pPr marL="288000" lvl="1">
              <a:buFont typeface="Wingdings" panose="05000000000000000000" pitchFamily="2" charset="2"/>
              <a:buChar char="§"/>
            </a:pPr>
            <a:r>
              <a:rPr lang="en-GB" sz="2400"/>
              <a:t>Bridge and promote knowledge transfer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1775520" y="1759710"/>
            <a:ext cx="4320480" cy="274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sv-SE"/>
            </a:defPPr>
            <a:lvl1pPr marL="342900" indent="-342900" eaLnBrk="0" hangingPunct="0">
              <a:defRPr sz="2400">
                <a:latin typeface="Arial" charset="0"/>
                <a:ea typeface="ＭＳ Ｐゴシック" charset="0"/>
                <a:cs typeface="ＭＳ Ｐゴシック" charset="0"/>
              </a:defRPr>
            </a:lvl1pPr>
            <a:lvl2pPr marL="342900" lvl="1" indent="-342900">
              <a:spcBef>
                <a:spcPts val="800"/>
              </a:spcBef>
              <a:spcAft>
                <a:spcPts val="800"/>
              </a:spcAft>
              <a:buClr>
                <a:srgbClr val="36A9E1"/>
              </a:buClr>
              <a:buSzPct val="107000"/>
              <a:buFont typeface="Wingdings" panose="05000000000000000000" pitchFamily="2" charset="2"/>
              <a:buChar char="§"/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pPr marL="0" lvl="1" indent="0">
              <a:spcBef>
                <a:spcPts val="30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tx1"/>
                </a:solidFill>
                <a:latin typeface="Calibri" panose="020F0502020204030204" pitchFamily="34" charset="0"/>
              </a:rPr>
              <a:t>Industry collaboration 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defRPr/>
            </a:pPr>
            <a:r>
              <a:rPr lang="en-GB">
                <a:solidFill>
                  <a:schemeClr val="tx1"/>
                </a:solidFill>
                <a:latin typeface="Calibri" panose="020F0502020204030204" pitchFamily="34" charset="0"/>
              </a:rPr>
              <a:t>Industrial council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defRPr/>
            </a:pPr>
            <a:r>
              <a:rPr lang="en-GB">
                <a:solidFill>
                  <a:schemeClr val="tx1"/>
                </a:solidFill>
                <a:latin typeface="Calibri" panose="020F0502020204030204" pitchFamily="34" charset="0"/>
              </a:rPr>
              <a:t>Promote collaboration academy &amp; industry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defRPr/>
            </a:pPr>
            <a:r>
              <a:rPr lang="en-GB">
                <a:solidFill>
                  <a:schemeClr val="tx1"/>
                </a:solidFill>
                <a:latin typeface="Calibri" panose="020F0502020204030204" pitchFamily="34" charset="0"/>
              </a:rPr>
              <a:t>Affiliated researcher from  industry  associated to the Centre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defRPr/>
            </a:pPr>
            <a:r>
              <a:rPr lang="en-GB">
                <a:solidFill>
                  <a:schemeClr val="tx1"/>
                </a:solidFill>
                <a:latin typeface="Calibri" panose="020F0502020204030204" pitchFamily="34" charset="0"/>
              </a:rPr>
              <a:t>Industry connected PhD students</a:t>
            </a:r>
          </a:p>
          <a:p>
            <a:pPr marL="0" lvl="1" indent="0">
              <a:spcBef>
                <a:spcPts val="300"/>
              </a:spcBef>
              <a:spcAft>
                <a:spcPts val="0"/>
              </a:spcAft>
              <a:buNone/>
            </a:pPr>
            <a:endParaRPr lang="en-GB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775520" y="4659378"/>
            <a:ext cx="4320480" cy="1361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sv-SE"/>
            </a:defPPr>
            <a:lvl1pPr marL="342900" indent="-342900" eaLnBrk="0" hangingPunct="0">
              <a:defRPr sz="2400">
                <a:latin typeface="Arial" charset="0"/>
                <a:ea typeface="ＭＳ Ｐゴシック" charset="0"/>
                <a:cs typeface="ＭＳ Ｐゴシック" charset="0"/>
              </a:defRPr>
            </a:lvl1pPr>
            <a:lvl2pPr marL="342900" lvl="1" indent="-342900">
              <a:spcBef>
                <a:spcPts val="800"/>
              </a:spcBef>
              <a:spcAft>
                <a:spcPts val="800"/>
              </a:spcAft>
              <a:buClr>
                <a:srgbClr val="36A9E1"/>
              </a:buClr>
              <a:buSzPct val="107000"/>
              <a:buFont typeface="Wingdings" panose="05000000000000000000" pitchFamily="2" charset="2"/>
              <a:buChar char="§"/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pPr marL="0" lvl="1" indent="0">
              <a:spcBef>
                <a:spcPts val="30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tx1"/>
                </a:solidFill>
                <a:latin typeface="Calibri" panose="020F0502020204030204" pitchFamily="34" charset="0"/>
              </a:rPr>
              <a:t>Newsletter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defRPr/>
            </a:pPr>
            <a:r>
              <a:rPr lang="en-GB">
                <a:solidFill>
                  <a:schemeClr val="tx1"/>
                </a:solidFill>
                <a:latin typeface="Calibri" panose="020F0502020204030204" pitchFamily="34" charset="0"/>
              </a:rPr>
              <a:t>Hosts a daily newsletter with analysis of electrical and hybrid vehicles (technology and market)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0" y="1760168"/>
            <a:ext cx="4320480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sv-SE"/>
            </a:defPPr>
            <a:lvl1pPr marL="342900" indent="-342900" eaLnBrk="0" hangingPunct="0">
              <a:defRPr sz="2400">
                <a:latin typeface="Arial" charset="0"/>
                <a:ea typeface="ＭＳ Ｐゴシック" charset="0"/>
                <a:cs typeface="ＭＳ Ｐゴシック" charset="0"/>
              </a:defRPr>
            </a:lvl1pPr>
            <a:lvl2pPr marL="342900" lvl="1" indent="-342900">
              <a:spcBef>
                <a:spcPts val="800"/>
              </a:spcBef>
              <a:spcAft>
                <a:spcPts val="800"/>
              </a:spcAft>
              <a:buClr>
                <a:srgbClr val="36A9E1"/>
              </a:buClr>
              <a:buSzPct val="107000"/>
              <a:buFont typeface="Wingdings" panose="05000000000000000000" pitchFamily="2" charset="2"/>
              <a:buChar char="§"/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pPr marL="0" lvl="1" indent="0">
              <a:spcBef>
                <a:spcPts val="30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tx1"/>
                </a:solidFill>
                <a:latin typeface="Calibri" panose="020F0502020204030204" pitchFamily="34" charset="0"/>
              </a:rPr>
              <a:t>Doctoral network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defRPr/>
            </a:pPr>
            <a:r>
              <a:rPr lang="en-GB">
                <a:solidFill>
                  <a:schemeClr val="tx1"/>
                </a:solidFill>
                <a:latin typeface="Calibri" panose="020F0502020204030204" pitchFamily="34" charset="0"/>
              </a:rPr>
              <a:t>Open for all PhD students within the field in Sweden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defRPr/>
            </a:pPr>
            <a:r>
              <a:rPr lang="en-GB">
                <a:solidFill>
                  <a:schemeClr val="tx1"/>
                </a:solidFill>
                <a:latin typeface="Calibri" panose="020F0502020204030204" pitchFamily="34" charset="0"/>
              </a:rPr>
              <a:t>Shortcut to talents for industry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defRPr/>
            </a:pPr>
            <a:r>
              <a:rPr lang="en-GB">
                <a:solidFill>
                  <a:schemeClr val="tx1"/>
                </a:solidFill>
                <a:latin typeface="Calibri" panose="020F0502020204030204" pitchFamily="34" charset="0"/>
              </a:rPr>
              <a:t>Support knowledge building on road vehicle electrification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defRPr/>
            </a:pPr>
            <a:r>
              <a:rPr lang="en-GB">
                <a:solidFill>
                  <a:schemeClr val="tx1"/>
                </a:solidFill>
                <a:latin typeface="Calibri" panose="020F0502020204030204" pitchFamily="34" charset="0"/>
              </a:rPr>
              <a:t>Connects PhD students from different fields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96000" y="4655572"/>
            <a:ext cx="4320480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sv-SE"/>
            </a:defPPr>
            <a:lvl1pPr marL="342900" indent="-342900" eaLnBrk="0" hangingPunct="0">
              <a:defRPr sz="2400">
                <a:latin typeface="Arial" charset="0"/>
                <a:ea typeface="ＭＳ Ｐゴシック" charset="0"/>
                <a:cs typeface="ＭＳ Ｐゴシック" charset="0"/>
              </a:defRPr>
            </a:lvl1pPr>
            <a:lvl2pPr marL="342900" lvl="1" indent="-342900">
              <a:spcBef>
                <a:spcPts val="800"/>
              </a:spcBef>
              <a:spcAft>
                <a:spcPts val="800"/>
              </a:spcAft>
              <a:buClr>
                <a:srgbClr val="36A9E1"/>
              </a:buClr>
              <a:buSzPct val="107000"/>
              <a:buFont typeface="Wingdings" panose="05000000000000000000" pitchFamily="2" charset="2"/>
              <a:buChar char="§"/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pPr marL="0" lvl="1" indent="0">
              <a:spcBef>
                <a:spcPts val="30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tx1"/>
                </a:solidFill>
                <a:latin typeface="Calibri" panose="020F0502020204030204" pitchFamily="34" charset="0"/>
              </a:rPr>
              <a:t>Education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defRPr/>
            </a:pPr>
            <a:r>
              <a:rPr lang="en-GB">
                <a:solidFill>
                  <a:schemeClr val="tx1"/>
                </a:solidFill>
                <a:latin typeface="Calibri" panose="020F0502020204030204" pitchFamily="34" charset="0"/>
              </a:rPr>
              <a:t>Two PhD courses open for all PhD students and industrial engineers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defRPr/>
            </a:pPr>
            <a:r>
              <a:rPr lang="en-GB">
                <a:solidFill>
                  <a:schemeClr val="tx1"/>
                </a:solidFill>
                <a:latin typeface="Calibri" panose="020F0502020204030204" pitchFamily="34" charset="0"/>
              </a:rPr>
              <a:t>Specially designed seminars and courses for industry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80"/>
            <a:ext cx="12192000" cy="648394"/>
          </a:xfrm>
        </p:spPr>
        <p:txBody>
          <a:bodyPr/>
          <a:lstStyle/>
          <a:p>
            <a:r>
              <a:rPr lang="en-GB" dirty="0"/>
              <a:t>ELECTROMOBILITY CENTRE PROVIDES </a:t>
            </a:r>
            <a:br>
              <a:rPr lang="en-GB" dirty="0"/>
            </a:br>
            <a:r>
              <a:rPr lang="en-GB" dirty="0"/>
              <a:t>STRATEGIC COMPETENCE AND KNOWLEDGE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093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COOPERATING PARTNERS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135560" y="1771069"/>
            <a:ext cx="3890640" cy="4208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sv-SE"/>
            </a:defPPr>
            <a:lvl1pPr marL="342900" indent="-342900" eaLnBrk="0" hangingPunct="0">
              <a:defRPr sz="2400">
                <a:latin typeface="Arial" charset="0"/>
                <a:ea typeface="ＭＳ Ｐゴシック" charset="0"/>
                <a:cs typeface="ＭＳ Ｐゴシック" charset="0"/>
              </a:defRPr>
            </a:lvl1pPr>
            <a:lvl2pPr marL="342900" lvl="1" indent="-342900">
              <a:spcBef>
                <a:spcPts val="800"/>
              </a:spcBef>
              <a:spcAft>
                <a:spcPts val="800"/>
              </a:spcAft>
              <a:buClr>
                <a:srgbClr val="36A9E1"/>
              </a:buClr>
              <a:buSzPct val="107000"/>
              <a:buFont typeface="Wingdings" panose="05000000000000000000" pitchFamily="2" charset="2"/>
              <a:buChar char="§"/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pPr marL="0" lvl="1" indent="0" algn="ctr">
              <a:spcBef>
                <a:spcPts val="30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accent1"/>
                </a:solidFill>
                <a:latin typeface="Calibri" panose="020F0502020204030204" pitchFamily="34" charset="0"/>
              </a:rPr>
              <a:t>INDUSTRIES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AB Volvo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GB" dirty="0" err="1">
                <a:solidFill>
                  <a:schemeClr val="tx1"/>
                </a:solidFill>
                <a:latin typeface="Calibri" panose="020F0502020204030204" pitchFamily="34" charset="0"/>
              </a:rPr>
              <a:t>Autoliv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 Development AB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BorgWarner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CEVT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GB" dirty="0" err="1">
                <a:solidFill>
                  <a:schemeClr val="tx1"/>
                </a:solidFill>
                <a:latin typeface="Calibri" panose="020F0502020204030204" pitchFamily="34" charset="0"/>
              </a:rPr>
              <a:t>Vattenfall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 AB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Volvo Car Corporation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Scania CV AB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GB" i="1" dirty="0">
                <a:solidFill>
                  <a:schemeClr val="tx1"/>
                </a:solidFill>
                <a:latin typeface="Calibri" panose="020F0502020204030204" pitchFamily="34" charset="0"/>
              </a:rPr>
              <a:t>ABB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GB" i="1" dirty="0" err="1">
                <a:solidFill>
                  <a:schemeClr val="tx1"/>
                </a:solidFill>
                <a:latin typeface="Calibri" panose="020F0502020204030204" pitchFamily="34" charset="0"/>
              </a:rPr>
              <a:t>Epiroc</a:t>
            </a:r>
            <a:endParaRPr lang="en-GB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GB" i="1" dirty="0" err="1">
                <a:solidFill>
                  <a:schemeClr val="tx1"/>
                </a:solidFill>
                <a:latin typeface="Calibri" panose="020F0502020204030204" pitchFamily="34" charset="0"/>
              </a:rPr>
              <a:t>Powercell</a:t>
            </a:r>
            <a:r>
              <a:rPr lang="en-GB" i="1" dirty="0">
                <a:solidFill>
                  <a:schemeClr val="tx1"/>
                </a:solidFill>
                <a:latin typeface="Calibri" panose="020F0502020204030204" pitchFamily="34" charset="0"/>
              </a:rPr>
              <a:t> AB</a:t>
            </a:r>
          </a:p>
          <a:p>
            <a:pPr marL="72000" lvl="1" indent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None/>
            </a:pPr>
            <a:endParaRPr lang="en-GB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096347" y="1771069"/>
            <a:ext cx="4320480" cy="2541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sv-SE"/>
            </a:defPPr>
            <a:lvl1pPr marL="342900" indent="-342900" eaLnBrk="0" hangingPunct="0">
              <a:defRPr sz="2400">
                <a:latin typeface="Arial" charset="0"/>
                <a:ea typeface="ＭＳ Ｐゴシック" charset="0"/>
                <a:cs typeface="ＭＳ Ｐゴシック" charset="0"/>
              </a:defRPr>
            </a:lvl1pPr>
            <a:lvl2pPr marL="342900" lvl="1" indent="-342900">
              <a:spcBef>
                <a:spcPts val="800"/>
              </a:spcBef>
              <a:spcAft>
                <a:spcPts val="800"/>
              </a:spcAft>
              <a:buClr>
                <a:srgbClr val="36A9E1"/>
              </a:buClr>
              <a:buSzPct val="107000"/>
              <a:buFont typeface="Wingdings" panose="05000000000000000000" pitchFamily="2" charset="2"/>
              <a:buChar char="§"/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pPr marL="0" lvl="1" indent="0" algn="ctr">
              <a:spcBef>
                <a:spcPts val="30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accent1"/>
                </a:solidFill>
                <a:latin typeface="Calibri" panose="020F0502020204030204" pitchFamily="34" charset="0"/>
              </a:rPr>
              <a:t>UNIVERSITIES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Chalmers (hosting </a:t>
            </a:r>
            <a:r>
              <a:rPr lang="en-GB" dirty="0" err="1">
                <a:solidFill>
                  <a:schemeClr val="tx1"/>
                </a:solidFill>
                <a:latin typeface="Calibri" panose="020F0502020204030204" pitchFamily="34" charset="0"/>
              </a:rPr>
              <a:t>univ.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)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KTH Royal Inst. of Technology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Linköping University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Lund University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Uppsala University</a:t>
            </a:r>
          </a:p>
          <a:p>
            <a:pPr lvl="1"/>
            <a:endParaRPr lang="en-GB" dirty="0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6095654" y="5025663"/>
            <a:ext cx="3530600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sv-SE"/>
            </a:defPPr>
            <a:lvl1pPr marL="342900" indent="-342900" eaLnBrk="0" hangingPunct="0">
              <a:defRPr sz="2400">
                <a:latin typeface="Arial" charset="0"/>
                <a:ea typeface="ＭＳ Ｐゴシック" charset="0"/>
                <a:cs typeface="ＭＳ Ｐゴシック" charset="0"/>
              </a:defRPr>
            </a:lvl1pPr>
            <a:lvl2pPr marL="342900" lvl="1" indent="-342900">
              <a:spcBef>
                <a:spcPts val="800"/>
              </a:spcBef>
              <a:spcAft>
                <a:spcPts val="800"/>
              </a:spcAft>
              <a:buClr>
                <a:srgbClr val="36A9E1"/>
              </a:buClr>
              <a:buSzPct val="107000"/>
              <a:buFont typeface="Wingdings" panose="05000000000000000000" pitchFamily="2" charset="2"/>
              <a:buChar char="§"/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pPr marL="0" lvl="1" indent="0" algn="ctr">
              <a:spcBef>
                <a:spcPts val="30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accent1"/>
                </a:solidFill>
                <a:latin typeface="Calibri" panose="020F0502020204030204" pitchFamily="34" charset="0"/>
              </a:rPr>
              <a:t>AUTHORITY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Swedish Energy Agency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Swedish Transport Administration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6095654" y="3933056"/>
            <a:ext cx="3530600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sv-SE"/>
            </a:defPPr>
            <a:lvl1pPr marL="342900" indent="-342900" eaLnBrk="0" hangingPunct="0">
              <a:defRPr sz="2400">
                <a:latin typeface="Arial" charset="0"/>
                <a:ea typeface="ＭＳ Ｐゴシック" charset="0"/>
                <a:cs typeface="ＭＳ Ｐゴシック" charset="0"/>
              </a:defRPr>
            </a:lvl1pPr>
            <a:lvl2pPr marL="342900" lvl="1" indent="-342900">
              <a:spcBef>
                <a:spcPts val="800"/>
              </a:spcBef>
              <a:spcAft>
                <a:spcPts val="800"/>
              </a:spcAft>
              <a:buClr>
                <a:srgbClr val="36A9E1"/>
              </a:buClr>
              <a:buSzPct val="107000"/>
              <a:buFont typeface="Wingdings" panose="05000000000000000000" pitchFamily="2" charset="2"/>
              <a:buChar char="§"/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pPr marL="0" lvl="1" indent="0" algn="ctr">
              <a:spcBef>
                <a:spcPts val="30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accent1"/>
                </a:solidFill>
                <a:latin typeface="Calibri" panose="020F0502020204030204" pitchFamily="34" charset="0"/>
              </a:rPr>
              <a:t>OTHER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GB" dirty="0" err="1">
                <a:solidFill>
                  <a:schemeClr val="tx1"/>
                </a:solidFill>
                <a:latin typeface="Calibri" panose="020F0502020204030204" pitchFamily="34" charset="0"/>
              </a:rPr>
              <a:t>Mariestad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 municipally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RISE</a:t>
            </a:r>
          </a:p>
        </p:txBody>
      </p:sp>
    </p:spTree>
    <p:extLst>
      <p:ext uri="{BB962C8B-B14F-4D97-AF65-F5344CB8AC3E}">
        <p14:creationId xmlns:p14="http://schemas.microsoft.com/office/powerpoint/2010/main" val="95957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CONFIGURATION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792173" y="1916113"/>
            <a:ext cx="4159812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sv-SE"/>
            </a:defPPr>
            <a:lvl1pPr marL="342900" indent="-342900" eaLnBrk="0" hangingPunct="0">
              <a:defRPr sz="2400">
                <a:latin typeface="Arial" charset="0"/>
                <a:ea typeface="ＭＳ Ｐゴシック" charset="0"/>
                <a:cs typeface="ＭＳ Ｐゴシック" charset="0"/>
              </a:defRPr>
            </a:lvl1pPr>
            <a:lvl2pPr marL="342900" lvl="1" indent="-342900">
              <a:spcBef>
                <a:spcPts val="800"/>
              </a:spcBef>
              <a:spcAft>
                <a:spcPts val="800"/>
              </a:spcAft>
              <a:buClr>
                <a:srgbClr val="36A9E1"/>
              </a:buClr>
              <a:buSzPct val="107000"/>
              <a:buFont typeface="Wingdings" panose="05000000000000000000" pitchFamily="2" charset="2"/>
              <a:buChar char="§"/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pPr marL="0" lvl="1" indent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None/>
            </a:pPr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</a:rPr>
              <a:t>Initiation and development</a:t>
            </a:r>
          </a:p>
          <a:p>
            <a:pPr marL="288000" lvl="1" indent="-216000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Initiated in 2007 to promote the competence development within </a:t>
            </a:r>
            <a:r>
              <a:rPr lang="en-GB" i="1" dirty="0">
                <a:solidFill>
                  <a:schemeClr val="tx1"/>
                </a:solidFill>
                <a:latin typeface="Calibri" panose="020F0502020204030204" pitchFamily="34" charset="0"/>
              </a:rPr>
              <a:t>hybrid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 vehicles.</a:t>
            </a:r>
          </a:p>
          <a:p>
            <a:pPr marL="288000" lvl="1" indent="-216000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</a:pPr>
            <a:r>
              <a:rPr lang="en-GB" i="1" dirty="0">
                <a:solidFill>
                  <a:schemeClr val="tx1"/>
                </a:solidFill>
                <a:latin typeface="Calibri" panose="020F0502020204030204" pitchFamily="34" charset="0"/>
              </a:rPr>
              <a:t>Electric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 vehicles added in phase II</a:t>
            </a:r>
          </a:p>
          <a:p>
            <a:pPr marL="288000" lvl="1" indent="-216000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</a:pPr>
            <a:r>
              <a:rPr lang="en-GB" i="1" dirty="0">
                <a:solidFill>
                  <a:schemeClr val="tx1"/>
                </a:solidFill>
                <a:latin typeface="Calibri" panose="020F0502020204030204" pitchFamily="34" charset="0"/>
              </a:rPr>
              <a:t>Charging infrastructure 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added in phase III</a:t>
            </a:r>
          </a:p>
          <a:p>
            <a:pPr marL="0" lvl="1" indent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None/>
            </a:pPr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</a:rPr>
              <a:t>Operates in phases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Phase I: 2007 - 2011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Phase II: 2011 - 2015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Phase III: 2015- 2019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GB" i="1" dirty="0">
                <a:solidFill>
                  <a:schemeClr val="tx1"/>
                </a:solidFill>
                <a:latin typeface="Calibri" panose="020F0502020204030204" pitchFamily="34" charset="0"/>
              </a:rPr>
              <a:t>Phase IV: 2019 - 2023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 **</a:t>
            </a:r>
          </a:p>
          <a:p>
            <a:pPr marL="72000" lvl="1" indent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None/>
            </a:pP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** Application submitted to Swedish Energy Agency</a:t>
            </a: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6240016" y="1900684"/>
            <a:ext cx="3957524" cy="4293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sv-SE"/>
            </a:defPPr>
            <a:lvl1pPr marL="342900" indent="-342900" eaLnBrk="0" hangingPunct="0">
              <a:defRPr sz="2400">
                <a:latin typeface="Arial" charset="0"/>
                <a:ea typeface="ＭＳ Ｐゴシック" charset="0"/>
                <a:cs typeface="ＭＳ Ｐゴシック" charset="0"/>
              </a:defRPr>
            </a:lvl1pPr>
            <a:lvl2pPr marL="342900" lvl="1" indent="-342900">
              <a:spcBef>
                <a:spcPts val="800"/>
              </a:spcBef>
              <a:spcAft>
                <a:spcPts val="800"/>
              </a:spcAft>
              <a:buClr>
                <a:srgbClr val="36A9E1"/>
              </a:buClr>
              <a:buSzPct val="107000"/>
              <a:buFont typeface="Wingdings" panose="05000000000000000000" pitchFamily="2" charset="2"/>
              <a:buChar char="§"/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 marL="1143000" indent="-228600" eaLnBrk="0" hangingPunct="0">
              <a:defRPr sz="2400"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0"/>
              </a:defRPr>
            </a:lvl9pPr>
          </a:lstStyle>
          <a:p>
            <a:pPr marL="0" lvl="1" indent="0">
              <a:spcBef>
                <a:spcPts val="30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</a:rPr>
              <a:t>Financing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1/3 Industrial partners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1/3 Academic partners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1/3 Swedish Energy Agency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Financing consists of</a:t>
            </a:r>
            <a:b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 cash (50%) + </a:t>
            </a:r>
            <a:r>
              <a:rPr lang="en-GB" dirty="0" err="1">
                <a:solidFill>
                  <a:schemeClr val="tx1"/>
                </a:solidFill>
                <a:latin typeface="Calibri" panose="020F0502020204030204" pitchFamily="34" charset="0"/>
              </a:rPr>
              <a:t>inkind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 (50%)</a:t>
            </a:r>
            <a:endParaRPr lang="en-GB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lvl="1" indent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None/>
            </a:pPr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</a:rPr>
              <a:t>Budget 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(within Centre decision)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Phase I : 97.500.000 SEK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Phase II: 129.625.000 SEK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Phase III: 115.200.000 SEK*</a:t>
            </a:r>
          </a:p>
          <a:p>
            <a:pPr marL="288000" lvl="1" indent="-21600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GB" i="1" dirty="0">
                <a:solidFill>
                  <a:schemeClr val="tx1"/>
                </a:solidFill>
                <a:latin typeface="Calibri" panose="020F0502020204030204" pitchFamily="34" charset="0"/>
              </a:rPr>
              <a:t>Phase IV: 216 000 000 SEK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 **</a:t>
            </a:r>
            <a:endParaRPr lang="en-GB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lvl="1" indent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None/>
            </a:pP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*The Centre conducts several projects financed by separate agreements</a:t>
            </a:r>
          </a:p>
        </p:txBody>
      </p:sp>
    </p:spTree>
    <p:extLst>
      <p:ext uri="{BB962C8B-B14F-4D97-AF65-F5344CB8AC3E}">
        <p14:creationId xmlns:p14="http://schemas.microsoft.com/office/powerpoint/2010/main" val="55276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TextBox 1"/>
          <p:cNvSpPr txBox="1">
            <a:spLocks noChangeArrowheads="1"/>
          </p:cNvSpPr>
          <p:nvPr/>
        </p:nvSpPr>
        <p:spPr bwMode="auto">
          <a:xfrm>
            <a:off x="2316164" y="1697039"/>
            <a:ext cx="692943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buFont typeface="Arial" charset="0"/>
              <a:buChar char="•"/>
            </a:pPr>
            <a:endParaRPr lang="sv-SE" sz="1800"/>
          </a:p>
          <a:p>
            <a:pPr algn="ctr" eaLnBrk="1" hangingPunct="1">
              <a:buFont typeface="Arial" charset="0"/>
              <a:buChar char="•"/>
            </a:pPr>
            <a:endParaRPr lang="sv-SE" sz="1800"/>
          </a:p>
          <a:p>
            <a:pPr algn="ctr" eaLnBrk="1" hangingPunct="1">
              <a:buFont typeface="Arial" charset="0"/>
              <a:buChar char="•"/>
            </a:pPr>
            <a:endParaRPr lang="sv-SE" sz="1800"/>
          </a:p>
        </p:txBody>
      </p:sp>
      <p:pic>
        <p:nvPicPr>
          <p:cNvPr id="6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11624" y="116632"/>
            <a:ext cx="6984775" cy="62482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3634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SHC template_skiss">
  <a:themeElements>
    <a:clrScheme name="Swedish Electromobility Centre">
      <a:dk1>
        <a:srgbClr val="000000"/>
      </a:dk1>
      <a:lt1>
        <a:sysClr val="window" lastClr="FFFFFF"/>
      </a:lt1>
      <a:dk2>
        <a:srgbClr val="003250"/>
      </a:dk2>
      <a:lt2>
        <a:srgbClr val="EEECE1"/>
      </a:lt2>
      <a:accent1>
        <a:srgbClr val="00ACFF"/>
      </a:accent1>
      <a:accent2>
        <a:srgbClr val="FFD000"/>
      </a:accent2>
      <a:accent3>
        <a:srgbClr val="00325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C presentation template_150521" id="{63F7A62B-44C8-45B2-8872-5559BFBF3314}" vid="{234CE9D4-47E9-4CA3-A450-596738A3F0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3582</TotalTime>
  <Words>443</Words>
  <Application>Microsoft Macintosh PowerPoint</Application>
  <PresentationFormat>Bredbild</PresentationFormat>
  <Paragraphs>107</Paragraphs>
  <Slides>7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SHC template_skiss</vt:lpstr>
      <vt:lpstr>SWEDISH ELECTROMOBILITY CENTRE</vt:lpstr>
      <vt:lpstr>Swedish Electromobility Centre is…</vt:lpstr>
      <vt:lpstr>PURPOSE OF THE CENTRE</vt:lpstr>
      <vt:lpstr>ELECTROMOBILITY CENTRE PROVIDES  STRATEGIC COMPETENCE AND KNOWLEDGE </vt:lpstr>
      <vt:lpstr>COOPERATING PARTNERS</vt:lpstr>
      <vt:lpstr>CONFIGURATION</vt:lpstr>
      <vt:lpstr>PowerPoint-presentation</vt:lpstr>
    </vt:vector>
  </TitlesOfParts>
  <Company>Chalmers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Emilia Lundgren</dc:creator>
  <cp:lastModifiedBy>Göran Lindbergh</cp:lastModifiedBy>
  <cp:revision>196</cp:revision>
  <dcterms:created xsi:type="dcterms:W3CDTF">2016-03-11T13:20:31Z</dcterms:created>
  <dcterms:modified xsi:type="dcterms:W3CDTF">2019-05-07T07:26:14Z</dcterms:modified>
</cp:coreProperties>
</file>