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7" r:id="rId5"/>
  </p:sldMasterIdLst>
  <p:notesMasterIdLst>
    <p:notesMasterId r:id="rId12"/>
  </p:notesMasterIdLst>
  <p:handoutMasterIdLst>
    <p:handoutMasterId r:id="rId13"/>
  </p:handoutMasterIdLst>
  <p:sldIdLst>
    <p:sldId id="276" r:id="rId6"/>
    <p:sldId id="259" r:id="rId7"/>
    <p:sldId id="263" r:id="rId8"/>
    <p:sldId id="261" r:id="rId9"/>
    <p:sldId id="278" r:id="rId10"/>
    <p:sldId id="277" r:id="rId11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94">
          <p15:clr>
            <a:srgbClr val="A4A3A4"/>
          </p15:clr>
        </p15:guide>
        <p15:guide id="2" pos="28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7300"/>
    <a:srgbClr val="E6720C"/>
    <a:srgbClr val="F7B24B"/>
    <a:srgbClr val="57662F"/>
    <a:srgbClr val="514A61"/>
    <a:srgbClr val="236687"/>
    <a:srgbClr val="979797"/>
    <a:srgbClr val="F8B2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00" autoAdjust="0"/>
    <p:restoredTop sz="98459" autoAdjust="0"/>
  </p:normalViewPr>
  <p:slideViewPr>
    <p:cSldViewPr snapToGrid="0" snapToObjects="1">
      <p:cViewPr varScale="1">
        <p:scale>
          <a:sx n="63" d="100"/>
          <a:sy n="63" d="100"/>
        </p:scale>
        <p:origin x="1700" y="44"/>
      </p:cViewPr>
      <p:guideLst>
        <p:guide orient="horz" pos="4094"/>
        <p:guide pos="281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1CCAC8-2EA4-DA4E-B351-F9A439D3D850}" type="datetimeFigureOut">
              <a:rPr lang="sv-SE" smtClean="0"/>
              <a:t>2019-11-13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67A73C-C112-2D4C-8A6B-0ADB0A645A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8621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462F3B-7F75-F449-AC72-E2002CE42C30}" type="datetimeFigureOut">
              <a:rPr lang="sv-SE" smtClean="0"/>
              <a:t>2019-11-13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E10A7-E01A-864A-9A18-9CFDE22CCD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1139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TVO are </a:t>
            </a:r>
            <a:r>
              <a:rPr lang="sv-SE" dirty="0" err="1"/>
              <a:t>stakeholders</a:t>
            </a:r>
            <a:r>
              <a:rPr lang="sv-SE" baseline="0" dirty="0"/>
              <a:t> in Vibrations</a:t>
            </a:r>
          </a:p>
          <a:p>
            <a:r>
              <a:rPr lang="sv-SE" baseline="0" dirty="0"/>
              <a:t>Photo: O3 generator rotor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490CD-F424-4DA0-B768-64030704934C}" type="slidenum">
              <a:rPr lang="sv-SE" smtClean="0"/>
              <a:pPr>
                <a:defRPr/>
              </a:pPr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9035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TVO are </a:t>
            </a:r>
            <a:r>
              <a:rPr lang="sv-SE" dirty="0" err="1"/>
              <a:t>stakeholders</a:t>
            </a:r>
            <a:r>
              <a:rPr lang="sv-SE" baseline="0" dirty="0"/>
              <a:t> in Vibrations</a:t>
            </a:r>
          </a:p>
          <a:p>
            <a:r>
              <a:rPr lang="sv-SE" baseline="0" dirty="0"/>
              <a:t>Photo: O3 generator rotor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490CD-F424-4DA0-B768-64030704934C}" type="slidenum">
              <a:rPr lang="sv-SE" smtClean="0"/>
              <a:pPr>
                <a:defRPr/>
              </a:pPr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9907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266700" y="241300"/>
            <a:ext cx="8636000" cy="5702300"/>
          </a:xfrm>
          <a:solidFill>
            <a:srgbClr val="F8B247"/>
          </a:solidFill>
          <a:ln>
            <a:noFill/>
          </a:ln>
          <a:effectLst/>
        </p:spPr>
        <p:txBody>
          <a:bodyPr/>
          <a:lstStyle/>
          <a:p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390333" y="6290846"/>
            <a:ext cx="1963534" cy="365125"/>
          </a:xfrm>
          <a:prstGeom prst="rect">
            <a:avLst/>
          </a:prstGeom>
        </p:spPr>
        <p:txBody>
          <a:bodyPr/>
          <a:lstStyle/>
          <a:p>
            <a:fld id="{F20A5BB1-B3FC-421A-AAA3-CA24375F7700}" type="datetime3">
              <a:rPr lang="sv-SE" smtClean="0"/>
              <a:t>19-11-13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99262" y="6290846"/>
            <a:ext cx="3691072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47713" y="1828800"/>
            <a:ext cx="4230687" cy="3657600"/>
          </a:xfrm>
          <a:solidFill>
            <a:schemeClr val="bg1"/>
          </a:solidFill>
          <a:ln>
            <a:noFill/>
          </a:ln>
          <a:effectLst/>
        </p:spPr>
        <p:txBody>
          <a:bodyPr lIns="180000" tIns="180000" rIns="180000" bIns="180000" anchor="t">
            <a:noAutofit/>
          </a:bodyPr>
          <a:lstStyle>
            <a:lvl1pPr algn="l">
              <a:defRPr sz="2800" b="1" cap="none">
                <a:solidFill>
                  <a:srgbClr val="979797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760413" y="3986213"/>
            <a:ext cx="4217987" cy="1500187"/>
          </a:xfrm>
          <a:ln>
            <a:noFill/>
          </a:ln>
        </p:spPr>
        <p:txBody>
          <a:bodyPr lIns="180000" tIns="180000" rIns="180000" bIns="180000" anchor="b">
            <a:normAutofit/>
          </a:bodyPr>
          <a:lstStyle>
            <a:lvl1pPr marL="0" indent="0">
              <a:buNone/>
              <a:defRPr sz="1600" b="1">
                <a:solidFill>
                  <a:srgbClr val="979797"/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65100" y="6290846"/>
            <a:ext cx="59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F7B24B"/>
                </a:solidFill>
                <a:latin typeface="Arial"/>
                <a:cs typeface="Arial"/>
              </a:defRPr>
            </a:lvl1pPr>
          </a:lstStyle>
          <a:p>
            <a:fld id="{EB1A18F7-CDE8-6B46-A8CC-96A2E603086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datum 3"/>
          <p:cNvSpPr txBox="1">
            <a:spLocks/>
          </p:cNvSpPr>
          <p:nvPr userDrawn="1"/>
        </p:nvSpPr>
        <p:spPr>
          <a:xfrm>
            <a:off x="4762500" y="5865036"/>
            <a:ext cx="121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l" defTabSz="4572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4035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390333" y="6290846"/>
            <a:ext cx="1963534" cy="365125"/>
          </a:xfrm>
          <a:prstGeom prst="rect">
            <a:avLst/>
          </a:prstGeom>
        </p:spPr>
        <p:txBody>
          <a:bodyPr/>
          <a:lstStyle/>
          <a:p>
            <a:fld id="{D3E5A7A8-F1AC-4B80-B587-6AAE059C3A76}" type="datetime3">
              <a:rPr lang="sv-SE" smtClean="0"/>
              <a:t>19-11-13</a:t>
            </a:fld>
            <a:endParaRPr lang="sv-SE" dirty="0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99262" y="6290846"/>
            <a:ext cx="3691072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65100" y="6290846"/>
            <a:ext cx="59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F7B24B"/>
                </a:solidFill>
                <a:latin typeface="Arial"/>
                <a:cs typeface="Arial"/>
              </a:defRPr>
            </a:lvl1pPr>
          </a:lstStyle>
          <a:p>
            <a:fld id="{EB1A18F7-CDE8-6B46-A8CC-96A2E603086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2682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390333" y="6290846"/>
            <a:ext cx="1963534" cy="365125"/>
          </a:xfrm>
          <a:prstGeom prst="rect">
            <a:avLst/>
          </a:prstGeom>
        </p:spPr>
        <p:txBody>
          <a:bodyPr/>
          <a:lstStyle/>
          <a:p>
            <a:fld id="{28B551E9-C58C-4348-B06F-5795A03A8027}" type="datetime3">
              <a:rPr lang="sv-SE" smtClean="0"/>
              <a:t>19-11-13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99262" y="6290846"/>
            <a:ext cx="3691072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65100" y="6290846"/>
            <a:ext cx="59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F7B24B"/>
                </a:solidFill>
                <a:latin typeface="Arial"/>
                <a:cs typeface="Arial"/>
              </a:defRPr>
            </a:lvl1pPr>
          </a:lstStyle>
          <a:p>
            <a:fld id="{EB1A18F7-CDE8-6B46-A8CC-96A2E603086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63774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6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390333" y="6290846"/>
            <a:ext cx="1963534" cy="365125"/>
          </a:xfrm>
          <a:prstGeom prst="rect">
            <a:avLst/>
          </a:prstGeom>
        </p:spPr>
        <p:txBody>
          <a:bodyPr/>
          <a:lstStyle/>
          <a:p>
            <a:fld id="{B5DE9C7E-4DC3-426F-BE97-EBB10F26F721}" type="datetime3">
              <a:rPr lang="sv-SE" smtClean="0"/>
              <a:t>19-11-13</a:t>
            </a:fld>
            <a:endParaRPr lang="sv-SE" dirty="0"/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99262" y="6290846"/>
            <a:ext cx="3691072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65100" y="6290846"/>
            <a:ext cx="59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F7B24B"/>
                </a:solidFill>
                <a:latin typeface="Arial"/>
                <a:cs typeface="Arial"/>
              </a:defRPr>
            </a:lvl1pPr>
          </a:lstStyle>
          <a:p>
            <a:fld id="{EB1A18F7-CDE8-6B46-A8CC-96A2E603086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33118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390333" y="6290846"/>
            <a:ext cx="1963534" cy="365125"/>
          </a:xfrm>
          <a:prstGeom prst="rect">
            <a:avLst/>
          </a:prstGeom>
        </p:spPr>
        <p:txBody>
          <a:bodyPr/>
          <a:lstStyle/>
          <a:p>
            <a:fld id="{A63DF7C0-96AB-4EA5-8789-0BAE773718DA}" type="datetime3">
              <a:rPr lang="sv-SE" smtClean="0"/>
              <a:t>19-11-13</a:t>
            </a:fld>
            <a:endParaRPr lang="sv-SE" dirty="0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99262" y="6290846"/>
            <a:ext cx="3691072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65100" y="6290846"/>
            <a:ext cx="59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F7B24B"/>
                </a:solidFill>
                <a:latin typeface="Arial"/>
                <a:cs typeface="Arial"/>
              </a:defRPr>
            </a:lvl1pPr>
          </a:lstStyle>
          <a:p>
            <a:fld id="{EB1A18F7-CDE8-6B46-A8CC-96A2E603086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685789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Helsida med 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6403474" y="5967413"/>
            <a:ext cx="2459789" cy="7167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ktangel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254000" cmpd="sng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0"/>
          </p:nvPr>
        </p:nvSpPr>
        <p:spPr>
          <a:xfrm>
            <a:off x="374650" y="334963"/>
            <a:ext cx="8394700" cy="6164262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06653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390333" y="6290846"/>
            <a:ext cx="1963534" cy="365125"/>
          </a:xfrm>
          <a:prstGeom prst="rect">
            <a:avLst/>
          </a:prstGeom>
        </p:spPr>
        <p:txBody>
          <a:bodyPr/>
          <a:lstStyle/>
          <a:p>
            <a:fld id="{CBF6C505-BE42-4384-81BC-ED782C9A7B6A}" type="datetime3">
              <a:rPr lang="sv-SE" smtClean="0"/>
              <a:t>19-11-13</a:t>
            </a:fld>
            <a:endParaRPr lang="sv-SE" dirty="0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99262" y="6290846"/>
            <a:ext cx="3691072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65100" y="6290846"/>
            <a:ext cx="59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F7B24B"/>
                </a:solidFill>
                <a:latin typeface="Arial"/>
                <a:cs typeface="Arial"/>
              </a:defRPr>
            </a:lvl1pPr>
          </a:lstStyle>
          <a:p>
            <a:fld id="{EB1A18F7-CDE8-6B46-A8CC-96A2E603086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92547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390333" y="6290846"/>
            <a:ext cx="1963534" cy="365125"/>
          </a:xfrm>
          <a:prstGeom prst="rect">
            <a:avLst/>
          </a:prstGeom>
        </p:spPr>
        <p:txBody>
          <a:bodyPr/>
          <a:lstStyle/>
          <a:p>
            <a:fld id="{CCF47C7A-F3A6-406F-BE03-D9DFD39C0453}" type="datetime3">
              <a:rPr lang="sv-SE" smtClean="0"/>
              <a:t>19-11-13</a:t>
            </a:fld>
            <a:endParaRPr lang="sv-SE" dirty="0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99262" y="6290846"/>
            <a:ext cx="3691072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65100" y="6290846"/>
            <a:ext cx="59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F7B24B"/>
                </a:solidFill>
                <a:latin typeface="Arial"/>
                <a:cs typeface="Arial"/>
              </a:defRPr>
            </a:lvl1pPr>
          </a:lstStyle>
          <a:p>
            <a:fld id="{EB1A18F7-CDE8-6B46-A8CC-96A2E603086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714279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390333" y="6290846"/>
            <a:ext cx="1963534" cy="365125"/>
          </a:xfrm>
          <a:prstGeom prst="rect">
            <a:avLst/>
          </a:prstGeom>
        </p:spPr>
        <p:txBody>
          <a:bodyPr/>
          <a:lstStyle/>
          <a:p>
            <a:fld id="{AEE8F3C5-9248-409E-8DC2-FD3D0701ABBF}" type="datetime3">
              <a:rPr lang="sv-SE" smtClean="0"/>
              <a:t>19-11-13</a:t>
            </a:fld>
            <a:endParaRPr lang="sv-SE" dirty="0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99262" y="6290846"/>
            <a:ext cx="3691072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65100" y="6290846"/>
            <a:ext cx="59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F7B24B"/>
                </a:solidFill>
                <a:latin typeface="Arial"/>
                <a:cs typeface="Arial"/>
              </a:defRPr>
            </a:lvl1pPr>
          </a:lstStyle>
          <a:p>
            <a:fld id="{EB1A18F7-CDE8-6B46-A8CC-96A2E603086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86128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390333" y="6290846"/>
            <a:ext cx="1963534" cy="365125"/>
          </a:xfrm>
          <a:prstGeom prst="rect">
            <a:avLst/>
          </a:prstGeom>
        </p:spPr>
        <p:txBody>
          <a:bodyPr/>
          <a:lstStyle/>
          <a:p>
            <a:fld id="{FCCE415E-67B5-4CC1-B3C7-5163CD72DA74}" type="datetime3">
              <a:rPr lang="sv-SE" smtClean="0"/>
              <a:t>19-11-13</a:t>
            </a:fld>
            <a:endParaRPr lang="sv-SE" dirty="0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99262" y="6290846"/>
            <a:ext cx="3691072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65100" y="6290846"/>
            <a:ext cx="59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F7B24B"/>
                </a:solidFill>
                <a:latin typeface="Arial"/>
                <a:cs typeface="Arial"/>
              </a:defRPr>
            </a:lvl1pPr>
          </a:lstStyle>
          <a:p>
            <a:fld id="{EB1A18F7-CDE8-6B46-A8CC-96A2E603086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775669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1090464" cy="268139"/>
          </a:xfrm>
        </p:spPr>
        <p:txBody>
          <a:bodyPr/>
          <a:lstStyle/>
          <a:p>
            <a:r>
              <a:rPr lang="sv-SE"/>
              <a:t>2017-11-08</a:t>
            </a:r>
            <a:endParaRPr lang="en-GB" dirty="0"/>
          </a:p>
        </p:txBody>
      </p:sp>
      <p:sp>
        <p:nvSpPr>
          <p:cNvPr id="11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1619672" y="6453336"/>
            <a:ext cx="6552728" cy="268139"/>
          </a:xfrm>
        </p:spPr>
        <p:txBody>
          <a:bodyPr/>
          <a:lstStyle/>
          <a:p>
            <a:r>
              <a:rPr lang="en-US"/>
              <a:t>Vibrations in Nuclear applications, Tobias Törnström, OKG</a:t>
            </a:r>
            <a:endParaRPr lang="en-GB" dirty="0"/>
          </a:p>
        </p:txBody>
      </p:sp>
      <p:sp>
        <p:nvSpPr>
          <p:cNvPr id="12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8244408" y="6453336"/>
            <a:ext cx="442392" cy="268139"/>
          </a:xfrm>
        </p:spPr>
        <p:txBody>
          <a:bodyPr/>
          <a:lstStyle/>
          <a:p>
            <a:fld id="{5964345D-335F-4612-993D-B883EA7E7204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4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39850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266700" y="241300"/>
            <a:ext cx="8636000" cy="5702300"/>
          </a:xfrm>
          <a:solidFill>
            <a:srgbClr val="F8B247"/>
          </a:solidFill>
          <a:ln>
            <a:noFill/>
          </a:ln>
          <a:effectLst/>
        </p:spPr>
        <p:txBody>
          <a:bodyPr/>
          <a:lstStyle/>
          <a:p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47713" y="1828800"/>
            <a:ext cx="4230687" cy="3657600"/>
          </a:xfrm>
          <a:solidFill>
            <a:schemeClr val="bg1"/>
          </a:solidFill>
          <a:ln>
            <a:noFill/>
          </a:ln>
          <a:effectLst/>
        </p:spPr>
        <p:txBody>
          <a:bodyPr lIns="180000" tIns="180000" rIns="180000" bIns="180000" anchor="ctr">
            <a:noAutofit/>
          </a:bodyPr>
          <a:lstStyle>
            <a:lvl1pPr algn="l">
              <a:defRPr sz="2800" b="0" cap="none">
                <a:solidFill>
                  <a:srgbClr val="979797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7" name="Rubrik 1"/>
          <p:cNvSpPr txBox="1">
            <a:spLocks/>
          </p:cNvSpPr>
          <p:nvPr userDrawn="1"/>
        </p:nvSpPr>
        <p:spPr>
          <a:xfrm>
            <a:off x="7018559" y="506302"/>
            <a:ext cx="2125441" cy="18375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lIns="180000" tIns="180000" rIns="180000" bIns="18000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i="0" kern="1200" cap="none">
                <a:solidFill>
                  <a:srgbClr val="979797"/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sv-SE" sz="1800" dirty="0"/>
              <a:t>KLICKA HÄR FÖR ATT ÄNDRA FORMAT</a:t>
            </a:r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390333" y="6290846"/>
            <a:ext cx="1963534" cy="365125"/>
          </a:xfrm>
          <a:prstGeom prst="rect">
            <a:avLst/>
          </a:prstGeom>
        </p:spPr>
        <p:txBody>
          <a:bodyPr/>
          <a:lstStyle/>
          <a:p>
            <a:fld id="{519B90BF-22F8-4115-8AD9-604C53850509}" type="datetime3">
              <a:rPr lang="sv-SE" smtClean="0"/>
              <a:t>19-11-13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99262" y="6290846"/>
            <a:ext cx="3691072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65100" y="6290846"/>
            <a:ext cx="59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F7B24B"/>
                </a:solidFill>
                <a:latin typeface="Arial"/>
                <a:cs typeface="Arial"/>
              </a:defRPr>
            </a:lvl1pPr>
          </a:lstStyle>
          <a:p>
            <a:fld id="{EB1A18F7-CDE8-6B46-A8CC-96A2E603086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924701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  <a:prstGeom prst="rect">
            <a:avLst/>
          </a:prstGeom>
        </p:spPr>
        <p:txBody>
          <a:bodyPr/>
          <a:lstStyle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2017-11-08</a:t>
            </a:r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Vibrations in Nuclear applications, Tobias Törnström, OKG</a:t>
            </a:r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345D-335F-4612-993D-B883EA7E720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792088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88636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2017-11-08</a:t>
            </a:r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Vibrations in Nuclear applications, Tobias Törnström, OKG</a:t>
            </a:r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345D-335F-4612-993D-B883EA7E7204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792088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0" name="Platshållare för text 3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1412776"/>
            <a:ext cx="8207375" cy="576262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lang="sv-SE" sz="2800" b="1" kern="1200" baseline="0" dirty="0">
                <a:solidFill>
                  <a:srgbClr val="0078DC"/>
                </a:solidFill>
                <a:latin typeface="Arial Black" panose="020B0A04020102020204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1" name="Platshållare för innehåll 2"/>
          <p:cNvSpPr>
            <a:spLocks noGrp="1"/>
          </p:cNvSpPr>
          <p:nvPr>
            <p:ph idx="1"/>
          </p:nvPr>
        </p:nvSpPr>
        <p:spPr>
          <a:xfrm>
            <a:off x="467544" y="2060848"/>
            <a:ext cx="8219256" cy="4065315"/>
          </a:xfrm>
          <a:prstGeom prst="rect">
            <a:avLst/>
          </a:prstGeom>
        </p:spPr>
        <p:txBody>
          <a:bodyPr/>
          <a:lstStyle>
            <a:lvl2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599664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p-höger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2017-11-08</a:t>
            </a:r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Vibrations in Nuclear applications, Tobias Törnström, OKG</a:t>
            </a:r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345D-335F-4612-993D-B883EA7E720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Platshållare för text 3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404466"/>
            <a:ext cx="5328592" cy="576262"/>
          </a:xfrm>
          <a:prstGeom prst="rect">
            <a:avLst/>
          </a:prstGeom>
        </p:spPr>
        <p:txBody>
          <a:bodyPr/>
          <a:lstStyle>
            <a:lvl1pPr algn="l">
              <a:buFontTx/>
              <a:buNone/>
              <a:defRPr baseline="0">
                <a:solidFill>
                  <a:srgbClr val="0078DC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Platshållare för innehåll 2"/>
          <p:cNvSpPr>
            <a:spLocks noGrp="1"/>
          </p:cNvSpPr>
          <p:nvPr>
            <p:ph idx="1"/>
          </p:nvPr>
        </p:nvSpPr>
        <p:spPr>
          <a:xfrm>
            <a:off x="467544" y="1484784"/>
            <a:ext cx="8219256" cy="4641379"/>
          </a:xfrm>
          <a:prstGeom prst="rect">
            <a:avLst/>
          </a:prstGeom>
        </p:spPr>
        <p:txBody>
          <a:bodyPr/>
          <a:lstStyle>
            <a:lvl2pPr>
              <a:defRPr sz="2200"/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855927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2017-11-08</a:t>
            </a:r>
            <a:endParaRPr lang="en-GB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Vibrations in Nuclear applications, Tobias Törnström, OKG</a:t>
            </a:r>
            <a:endParaRPr lang="en-GB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345D-335F-4612-993D-B883EA7E720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792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1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1772816"/>
            <a:ext cx="4040188" cy="435334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1772816"/>
            <a:ext cx="4041775" cy="435334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731667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2017-11-08</a:t>
            </a:r>
            <a:endParaRPr lang="en-GB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Vibrations in Nuclear applications, Tobias Törnström, OKG</a:t>
            </a:r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345D-335F-4612-993D-B883EA7E720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7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253791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2017-11-08</a:t>
            </a:r>
            <a:endParaRPr lang="en-GB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Vibrations in Nuclear applications, Tobias Törnström, OKG</a:t>
            </a:r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345D-335F-4612-993D-B883EA7E720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Rubrik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3008313" cy="1296144"/>
          </a:xfrm>
          <a:prstGeom prst="rect">
            <a:avLst/>
          </a:prstGeo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idx="1"/>
          </p:nvPr>
        </p:nvSpPr>
        <p:spPr>
          <a:xfrm>
            <a:off x="3575050" y="836712"/>
            <a:ext cx="5111750" cy="528945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2204864"/>
            <a:ext cx="3008313" cy="39212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854299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2017-11-08</a:t>
            </a:r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Vibrations in Nuclear applications, Tobias Törnström, OKG</a:t>
            </a:r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345D-335F-4612-993D-B883EA7E720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rgbClr val="29527A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9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92696"/>
            <a:ext cx="5486400" cy="40348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0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7259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5417520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2017-11-08</a:t>
            </a:r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Vibrations in Nuclear applications, Tobias Törnström, OKG</a:t>
            </a:r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345D-335F-4612-993D-B883EA7E720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836712"/>
            <a:ext cx="2057400" cy="5289451"/>
          </a:xfrm>
          <a:prstGeom prst="rect">
            <a:avLst/>
          </a:prstGeo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9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836712"/>
            <a:ext cx="6019800" cy="5289451"/>
          </a:xfrm>
          <a:prstGeom prst="rect">
            <a:avLst/>
          </a:prstGeom>
        </p:spPr>
        <p:txBody>
          <a:bodyPr vert="eaVert"/>
          <a:lstStyle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510753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2017-11-08</a:t>
            </a:r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Vibrations in Nuclear applications, Tobias Törnström, OKG</a:t>
            </a:r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345D-335F-4612-993D-B883EA7E720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792088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994753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2017-11-08</a:t>
            </a:r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Vibrations in Nuclear applications, Tobias Törnström, OKG</a:t>
            </a:r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345D-335F-4612-993D-B883EA7E72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562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254000" y="215900"/>
            <a:ext cx="8640000" cy="5702300"/>
          </a:xfrm>
          <a:prstGeom prst="rect">
            <a:avLst/>
          </a:prstGeom>
          <a:solidFill>
            <a:srgbClr val="F8B24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34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712416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390333" y="6290846"/>
            <a:ext cx="1963534" cy="365125"/>
          </a:xfrm>
          <a:prstGeom prst="rect">
            <a:avLst/>
          </a:prstGeom>
        </p:spPr>
        <p:txBody>
          <a:bodyPr/>
          <a:lstStyle/>
          <a:p>
            <a:fld id="{C2A42189-D9B1-4CD8-AE09-5A5AC82474D1}" type="datetime3">
              <a:rPr lang="sv-SE" smtClean="0"/>
              <a:t>19-11-13</a:t>
            </a:fld>
            <a:endParaRPr lang="sv-SE" dirty="0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99262" y="6290846"/>
            <a:ext cx="3691072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65100" y="6290846"/>
            <a:ext cx="59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F7B24B"/>
                </a:solidFill>
                <a:latin typeface="Arial"/>
                <a:cs typeface="Arial"/>
              </a:defRPr>
            </a:lvl1pPr>
          </a:lstStyle>
          <a:p>
            <a:fld id="{EB1A18F7-CDE8-6B46-A8CC-96A2E603086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05622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390333" y="6290846"/>
            <a:ext cx="1963534" cy="365125"/>
          </a:xfrm>
          <a:prstGeom prst="rect">
            <a:avLst/>
          </a:prstGeom>
        </p:spPr>
        <p:txBody>
          <a:bodyPr/>
          <a:lstStyle/>
          <a:p>
            <a:fld id="{5F5C8BF8-CDAD-47E4-89AC-DEEB579956E3}" type="datetime3">
              <a:rPr lang="sv-SE" smtClean="0"/>
              <a:t>19-11-13</a:t>
            </a:fld>
            <a:endParaRPr lang="sv-SE" dirty="0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99262" y="6290846"/>
            <a:ext cx="3691072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65100" y="6290846"/>
            <a:ext cx="59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F7B24B"/>
                </a:solidFill>
                <a:latin typeface="Arial"/>
                <a:cs typeface="Arial"/>
              </a:defRPr>
            </a:lvl1pPr>
          </a:lstStyle>
          <a:p>
            <a:fld id="{EB1A18F7-CDE8-6B46-A8CC-96A2E603086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7404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254000" y="215900"/>
            <a:ext cx="8640000" cy="5702300"/>
          </a:xfrm>
          <a:prstGeom prst="rect">
            <a:avLst/>
          </a:prstGeom>
          <a:solidFill>
            <a:srgbClr val="EB7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>
                <a:solidFill>
                  <a:srgbClr val="FFFFFF"/>
                </a:solidFill>
              </a:defRPr>
            </a:lvl1pPr>
            <a:lvl2pPr>
              <a:defRPr b="0">
                <a:solidFill>
                  <a:srgbClr val="FFFFFF"/>
                </a:solidFill>
              </a:defRPr>
            </a:lvl2pPr>
            <a:lvl3pPr>
              <a:defRPr b="0">
                <a:solidFill>
                  <a:srgbClr val="FFFFFF"/>
                </a:solidFill>
              </a:defRPr>
            </a:lvl3pPr>
            <a:lvl4pPr>
              <a:defRPr b="0">
                <a:solidFill>
                  <a:srgbClr val="FFFFFF"/>
                </a:solidFill>
              </a:defRPr>
            </a:lvl4pPr>
            <a:lvl5pPr>
              <a:defRPr b="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390333" y="6290846"/>
            <a:ext cx="1963534" cy="365125"/>
          </a:xfrm>
          <a:prstGeom prst="rect">
            <a:avLst/>
          </a:prstGeom>
        </p:spPr>
        <p:txBody>
          <a:bodyPr/>
          <a:lstStyle/>
          <a:p>
            <a:fld id="{885A69DA-08F1-4F61-B885-917EBD7652B1}" type="datetime3">
              <a:rPr lang="sv-SE" smtClean="0"/>
              <a:t>19-11-13</a:t>
            </a:fld>
            <a:endParaRPr lang="sv-SE" dirty="0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99262" y="6290846"/>
            <a:ext cx="3691072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65100" y="6290846"/>
            <a:ext cx="59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F7B24B"/>
                </a:solidFill>
                <a:latin typeface="Arial"/>
                <a:cs typeface="Arial"/>
              </a:defRPr>
            </a:lvl1pPr>
          </a:lstStyle>
          <a:p>
            <a:fld id="{EB1A18F7-CDE8-6B46-A8CC-96A2E603086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94498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254000" y="215900"/>
            <a:ext cx="8640000" cy="5702300"/>
          </a:xfrm>
          <a:prstGeom prst="rect">
            <a:avLst/>
          </a:prstGeom>
          <a:solidFill>
            <a:srgbClr val="F7B2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>
                <a:solidFill>
                  <a:srgbClr val="FFFFFF"/>
                </a:solidFill>
              </a:defRPr>
            </a:lvl1pPr>
            <a:lvl2pPr>
              <a:defRPr b="0">
                <a:solidFill>
                  <a:srgbClr val="FFFFFF"/>
                </a:solidFill>
              </a:defRPr>
            </a:lvl2pPr>
            <a:lvl3pPr>
              <a:defRPr b="0">
                <a:solidFill>
                  <a:srgbClr val="FFFFFF"/>
                </a:solidFill>
              </a:defRPr>
            </a:lvl3pPr>
            <a:lvl4pPr>
              <a:defRPr b="0">
                <a:solidFill>
                  <a:srgbClr val="FFFFFF"/>
                </a:solidFill>
              </a:defRPr>
            </a:lvl4pPr>
            <a:lvl5pPr>
              <a:defRPr b="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390333" y="6290846"/>
            <a:ext cx="1963534" cy="365125"/>
          </a:xfrm>
          <a:prstGeom prst="rect">
            <a:avLst/>
          </a:prstGeom>
        </p:spPr>
        <p:txBody>
          <a:bodyPr/>
          <a:lstStyle/>
          <a:p>
            <a:fld id="{700BD4D6-5CE7-4FB5-B08F-6A5032178DD3}" type="datetime3">
              <a:rPr lang="sv-SE" smtClean="0"/>
              <a:t>19-11-13</a:t>
            </a:fld>
            <a:endParaRPr lang="sv-SE" dirty="0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99262" y="6290846"/>
            <a:ext cx="3691072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65100" y="6290846"/>
            <a:ext cx="59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F7B24B"/>
                </a:solidFill>
                <a:latin typeface="Arial"/>
                <a:cs typeface="Arial"/>
              </a:defRPr>
            </a:lvl1pPr>
          </a:lstStyle>
          <a:p>
            <a:fld id="{EB1A18F7-CDE8-6B46-A8CC-96A2E603086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22529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innehåll 2 bilder stå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796632" y="353202"/>
            <a:ext cx="4890168" cy="114300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796632" y="1534730"/>
            <a:ext cx="4890168" cy="4525963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281239" y="274638"/>
            <a:ext cx="3140821" cy="3128217"/>
          </a:xfrm>
        </p:spPr>
        <p:txBody>
          <a:bodyPr/>
          <a:lstStyle/>
          <a:p>
            <a:endParaRPr lang="sv-SE"/>
          </a:p>
        </p:txBody>
      </p:sp>
      <p:sp>
        <p:nvSpPr>
          <p:cNvPr id="11" name="Platshållare för bild 9"/>
          <p:cNvSpPr>
            <a:spLocks noGrp="1"/>
          </p:cNvSpPr>
          <p:nvPr>
            <p:ph type="pic" sz="quarter" idx="14"/>
          </p:nvPr>
        </p:nvSpPr>
        <p:spPr>
          <a:xfrm>
            <a:off x="281239" y="3456327"/>
            <a:ext cx="3140821" cy="3140820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8999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och innehåll 3 bilder ligg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09274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457200" y="3676485"/>
            <a:ext cx="2697747" cy="2299201"/>
          </a:xfrm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3223126" y="3676485"/>
            <a:ext cx="2697747" cy="2299201"/>
          </a:xfrm>
        </p:spPr>
        <p:txBody>
          <a:bodyPr/>
          <a:lstStyle/>
          <a:p>
            <a:endParaRPr lang="sv-SE"/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15"/>
          </p:nvPr>
        </p:nvSpPr>
        <p:spPr>
          <a:xfrm>
            <a:off x="5989053" y="3676485"/>
            <a:ext cx="2697747" cy="2299201"/>
          </a:xfrm>
        </p:spPr>
        <p:txBody>
          <a:bodyPr/>
          <a:lstStyle/>
          <a:p>
            <a:endParaRPr lang="sv-SE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390333" y="6290846"/>
            <a:ext cx="1963534" cy="365125"/>
          </a:xfrm>
          <a:prstGeom prst="rect">
            <a:avLst/>
          </a:prstGeom>
        </p:spPr>
        <p:txBody>
          <a:bodyPr/>
          <a:lstStyle/>
          <a:p>
            <a:fld id="{752A34DE-CC92-49B0-97E3-0BF7E1F6B870}" type="datetime3">
              <a:rPr lang="sv-SE" smtClean="0"/>
              <a:t>19-11-13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99262" y="6290846"/>
            <a:ext cx="3691072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65100" y="6290846"/>
            <a:ext cx="59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F7B24B"/>
                </a:solidFill>
                <a:latin typeface="Arial"/>
                <a:cs typeface="Arial"/>
              </a:defRPr>
            </a:lvl1pPr>
          </a:lstStyle>
          <a:p>
            <a:fld id="{EB1A18F7-CDE8-6B46-A8CC-96A2E603086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63652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ctr">
              <a:defRPr sz="3200" b="1" cap="all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 algn="ctr">
              <a:buNone/>
              <a:defRPr sz="18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390333" y="6290846"/>
            <a:ext cx="1963534" cy="365125"/>
          </a:xfrm>
          <a:prstGeom prst="rect">
            <a:avLst/>
          </a:prstGeom>
        </p:spPr>
        <p:txBody>
          <a:bodyPr/>
          <a:lstStyle/>
          <a:p>
            <a:fld id="{DC217D4F-09EB-4C50-A612-1B3D14C9882D}" type="datetime3">
              <a:rPr lang="sv-SE" smtClean="0"/>
              <a:t>19-11-13</a:t>
            </a:fld>
            <a:endParaRPr lang="sv-SE" dirty="0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99262" y="6290846"/>
            <a:ext cx="3691072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65100" y="6290846"/>
            <a:ext cx="59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F7B24B"/>
                </a:solidFill>
                <a:latin typeface="Arial"/>
                <a:cs typeface="Arial"/>
              </a:defRPr>
            </a:lvl1pPr>
          </a:lstStyle>
          <a:p>
            <a:fld id="{EB1A18F7-CDE8-6B46-A8CC-96A2E603086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10043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71500" y="340108"/>
            <a:ext cx="7988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71500" y="1521636"/>
            <a:ext cx="79883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8" name="Bildobjekt 7" descr="Energiforsk-logo.png"/>
          <p:cNvPicPr>
            <a:picLocks noChangeAspect="1"/>
          </p:cNvPicPr>
          <p:nvPr userDrawn="1"/>
        </p:nvPicPr>
        <p:blipFill>
          <a:blip r:embed="rId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88224" y="6154949"/>
            <a:ext cx="2136676" cy="479213"/>
          </a:xfrm>
          <a:prstGeom prst="rect">
            <a:avLst/>
          </a:prstGeom>
        </p:spPr>
      </p:pic>
      <p:sp>
        <p:nvSpPr>
          <p:cNvPr id="12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390333" y="6290846"/>
            <a:ext cx="1963534" cy="365125"/>
          </a:xfrm>
          <a:prstGeom prst="rect">
            <a:avLst/>
          </a:prstGeom>
        </p:spPr>
        <p:txBody>
          <a:bodyPr anchor="ctr"/>
          <a:lstStyle>
            <a:lvl1pPr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defRPr>
            </a:lvl1pPr>
          </a:lstStyle>
          <a:p>
            <a:fld id="{B4C3DBF1-FC44-4BA5-9207-70E5F0C8FFC1}" type="datetime3">
              <a:rPr lang="sv-SE" smtClean="0"/>
              <a:t>19-11-13</a:t>
            </a:fld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99262" y="6290846"/>
            <a:ext cx="3691072" cy="365125"/>
          </a:xfrm>
          <a:prstGeom prst="rect">
            <a:avLst/>
          </a:prstGeom>
        </p:spPr>
        <p:txBody>
          <a:bodyPr anchor="ctr"/>
          <a:lstStyle>
            <a:lvl1pPr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65100" y="6290846"/>
            <a:ext cx="59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F7B24B"/>
                </a:solidFill>
                <a:latin typeface="Calibri"/>
                <a:cs typeface="Calibri"/>
              </a:defRPr>
            </a:lvl1pPr>
          </a:lstStyle>
          <a:p>
            <a:fld id="{EB1A18F7-CDE8-6B46-A8CC-96A2E603086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55012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5" r:id="rId2"/>
    <p:sldLayoutId id="2147483649" r:id="rId3"/>
    <p:sldLayoutId id="2147483650" r:id="rId4"/>
    <p:sldLayoutId id="2147483664" r:id="rId5"/>
    <p:sldLayoutId id="2147483666" r:id="rId6"/>
    <p:sldLayoutId id="2147483661" r:id="rId7"/>
    <p:sldLayoutId id="2147483663" r:id="rId8"/>
    <p:sldLayoutId id="2147483660" r:id="rId9"/>
    <p:sldLayoutId id="2147483652" r:id="rId10"/>
    <p:sldLayoutId id="2147483653" r:id="rId11"/>
    <p:sldLayoutId id="2147483654" r:id="rId12"/>
    <p:sldLayoutId id="2147483655" r:id="rId13"/>
    <p:sldLayoutId id="2147483662" r:id="rId14"/>
    <p:sldLayoutId id="2147483656" r:id="rId15"/>
    <p:sldLayoutId id="2147483657" r:id="rId16"/>
    <p:sldLayoutId id="2147483658" r:id="rId17"/>
    <p:sldLayoutId id="2147483659" r:id="rId18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800" b="1" i="0" kern="1200">
          <a:solidFill>
            <a:schemeClr val="tx2"/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alibri"/>
          <a:ea typeface="+mn-ea"/>
          <a:cs typeface="Calibri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Calibri"/>
          <a:ea typeface="+mn-ea"/>
          <a:cs typeface="Calibri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Calibri"/>
          <a:ea typeface="+mn-ea"/>
          <a:cs typeface="Calibri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453336"/>
            <a:ext cx="1090464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i="1">
                <a:solidFill>
                  <a:srgbClr val="B8B8B8"/>
                </a:solidFill>
              </a:defRPr>
            </a:lvl1pPr>
          </a:lstStyle>
          <a:p>
            <a:r>
              <a:rPr lang="sv-SE"/>
              <a:t>2017-11-08</a:t>
            </a:r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619672" y="6453336"/>
            <a:ext cx="6552728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sv-SE" sz="1100" i="1" kern="1200" smtClean="0">
                <a:solidFill>
                  <a:srgbClr val="B8B8B8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Vibrations in Nuclear applications, Tobias Törnström, OKG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244408" y="6453336"/>
            <a:ext cx="442392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en-GB" sz="1100" i="1" kern="1200" smtClean="0">
                <a:solidFill>
                  <a:srgbClr val="B8B8B8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964345D-335F-4612-993D-B883EA7E7204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7" name="Rak 6"/>
          <p:cNvCxnSpPr/>
          <p:nvPr/>
        </p:nvCxnSpPr>
        <p:spPr>
          <a:xfrm>
            <a:off x="395536" y="6381328"/>
            <a:ext cx="8352928" cy="0"/>
          </a:xfrm>
          <a:prstGeom prst="line">
            <a:avLst/>
          </a:prstGeom>
          <a:ln w="19050">
            <a:solidFill>
              <a:srgbClr val="0078D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4800" y="91044"/>
            <a:ext cx="107315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6358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lang="en-GB" sz="3600" b="1" kern="1200" dirty="0">
          <a:solidFill>
            <a:schemeClr val="tx1"/>
          </a:solidFill>
          <a:effectLst/>
          <a:latin typeface="Arial Black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sv-SE" sz="2800" b="1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sv-SE" sz="2800" b="1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sv-SE" sz="2200" b="0" i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sv-SE" sz="2000" b="0" i="1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en-GB" sz="1800" b="0" i="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ergiforsk.s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hyperlink" Target="http://www.tvo.fi/" TargetMode="External"/><Relationship Id="rId7" Type="http://schemas.openxmlformats.org/officeDocument/2006/relationships/image" Target="../media/image8.jp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nergiforsk.se/program/vibrationer-i-karnkraft/rapporter/diam-a-matrix-tool-for-turbine-and-generator-vibrations-2017-440/" TargetMode="External"/><Relationship Id="rId13" Type="http://schemas.openxmlformats.org/officeDocument/2006/relationships/hyperlink" Target="http://www.energiforsk.se/program/vibrationer-i-karnkraft/rapporter/torsional-and-stator-vibrations-in-turbines-and-generators-2016-295/" TargetMode="External"/><Relationship Id="rId18" Type="http://schemas.openxmlformats.org/officeDocument/2006/relationships/hyperlink" Target="http://www.energiforsk.se/program/vibrationer-i-karnkraft/rapporter/rotordynamic-study-of-pumps-in-the-nuclear-industry-2015-117/" TargetMode="External"/><Relationship Id="rId3" Type="http://schemas.openxmlformats.org/officeDocument/2006/relationships/hyperlink" Target="http://www.energiforsk.se/konferenser/genomforda/vibrations-in-nuclear-applications-2018/" TargetMode="External"/><Relationship Id="rId7" Type="http://schemas.openxmlformats.org/officeDocument/2006/relationships/hyperlink" Target="http://www.energiforsk.se/konferenser/genomforda/vibrations-in-nuclear-applications-2017/" TargetMode="External"/><Relationship Id="rId12" Type="http://schemas.openxmlformats.org/officeDocument/2006/relationships/hyperlink" Target="http://www.energiforsk.se/program/vibrationer-i-karnkraft/rapporter/pipe-vibrations-2017-351/" TargetMode="External"/><Relationship Id="rId17" Type="http://schemas.openxmlformats.org/officeDocument/2006/relationships/hyperlink" Target="https://energiforskmedia.blob.core.windows.net/media/21586/fluid-induced-vibrations-in-neutron-detection-housing-energiforskrapport-2015-160.pdf" TargetMode="External"/><Relationship Id="rId2" Type="http://schemas.openxmlformats.org/officeDocument/2006/relationships/hyperlink" Target="https://www.energiforsk.se/program/vibrationer-i-karnkraft/rapporter/nordic-nuclear-power-generator-stator-vibrations-2019-621/" TargetMode="External"/><Relationship Id="rId16" Type="http://schemas.openxmlformats.org/officeDocument/2006/relationships/hyperlink" Target="http://www.energiforsk.se/program/vibrationer-i-karnkraft/rapporter/fluid-structure-interaction-analysis-on-vibrations-of-a-rod-exposed-to-axial-flow-2016-238/" TargetMode="External"/><Relationship Id="rId1" Type="http://schemas.openxmlformats.org/officeDocument/2006/relationships/slideLayout" Target="../slideLayouts/slideLayout10.xml"/><Relationship Id="rId6" Type="http://schemas.openxmlformats.org/officeDocument/2006/relationships/hyperlink" Target="http://www.energiforsk.se/program/vibrationer-i-karnkraft/rapporter/vibrations-caused-by-load-follow-in-npps-2018-521/" TargetMode="External"/><Relationship Id="rId11" Type="http://schemas.openxmlformats.org/officeDocument/2006/relationships/hyperlink" Target="https://energiforskmedia.blob.core.windows.net/media/23346/pipe-vibrations-in-nuclear-applications-energiforskrapport-2017-451.pdf" TargetMode="External"/><Relationship Id="rId5" Type="http://schemas.openxmlformats.org/officeDocument/2006/relationships/hyperlink" Target="http://www.energiforsk.se/program/vibrationer-i-karnkraft/rapporter/mitigation-of-diesel-generator-vibrations-in-nuclear-applications-2018-544/" TargetMode="External"/><Relationship Id="rId15" Type="http://schemas.openxmlformats.org/officeDocument/2006/relationships/hyperlink" Target="http://www.energiforsk.se/program/vibrationer-i-karnkraft/rapporter/hpc-fsi-simulation-of-a-rod-subjected-to-axial-turbulent-flow-2016-269/" TargetMode="External"/><Relationship Id="rId10" Type="http://schemas.openxmlformats.org/officeDocument/2006/relationships/hyperlink" Target="http://www.energiforsk.se/program/vibrationer-i-karnkraft/seminars/seminar-2016/" TargetMode="External"/><Relationship Id="rId4" Type="http://schemas.openxmlformats.org/officeDocument/2006/relationships/hyperlink" Target="https://energiforskmedia.blob.core.windows.net/media/25341/iso_noremark_rev.pdf" TargetMode="External"/><Relationship Id="rId9" Type="http://schemas.openxmlformats.org/officeDocument/2006/relationships/hyperlink" Target="http://www.energiforsk.se/program/vibrationer-i-karnkraft/rapporter/torsional-vibrations-in-steam-turbine-shaft-trains-2018-522/" TargetMode="External"/><Relationship Id="rId14" Type="http://schemas.openxmlformats.org/officeDocument/2006/relationships/hyperlink" Target="http://www.energiforsk.se/program/vibrationer-i-karnkraft/rapporter/lateral-turbine-and-generator-vibrations-2016-294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Vibrations in </a:t>
            </a:r>
            <a:r>
              <a:rPr lang="sv-SE" dirty="0" err="1"/>
              <a:t>nuclear</a:t>
            </a:r>
            <a:r>
              <a:rPr lang="sv-SE" dirty="0"/>
              <a:t> </a:t>
            </a:r>
            <a:r>
              <a:rPr lang="sv-SE" dirty="0" err="1"/>
              <a:t>applications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50" y="2001185"/>
            <a:ext cx="5139485" cy="3785979"/>
          </a:xfrm>
        </p:spPr>
        <p:txBody>
          <a:bodyPr>
            <a:normAutofit fontScale="92500" lnSpcReduction="20000"/>
          </a:bodyPr>
          <a:lstStyle/>
          <a:p>
            <a:r>
              <a:rPr lang="sv-SE" dirty="0"/>
              <a:t>Vision: </a:t>
            </a:r>
            <a:r>
              <a:rPr lang="sv-SE" dirty="0" err="1"/>
              <a:t>Reduce</a:t>
            </a:r>
            <a:r>
              <a:rPr lang="sv-SE" dirty="0"/>
              <a:t> </a:t>
            </a:r>
            <a:r>
              <a:rPr lang="sv-SE" dirty="0" err="1"/>
              <a:t>production</a:t>
            </a:r>
            <a:r>
              <a:rPr lang="sv-SE" dirty="0"/>
              <a:t> </a:t>
            </a:r>
            <a:r>
              <a:rPr lang="sv-SE" dirty="0" err="1"/>
              <a:t>losses</a:t>
            </a:r>
            <a:r>
              <a:rPr lang="sv-SE" dirty="0"/>
              <a:t> </a:t>
            </a:r>
            <a:r>
              <a:rPr lang="sv-SE" dirty="0" err="1"/>
              <a:t>caused</a:t>
            </a:r>
            <a:r>
              <a:rPr lang="sv-SE" dirty="0"/>
              <a:t> by vibration </a:t>
            </a:r>
            <a:r>
              <a:rPr lang="sv-SE" dirty="0" err="1"/>
              <a:t>related</a:t>
            </a:r>
            <a:r>
              <a:rPr lang="sv-SE" dirty="0"/>
              <a:t> problems</a:t>
            </a:r>
          </a:p>
          <a:p>
            <a:r>
              <a:rPr lang="sv-SE" dirty="0"/>
              <a:t>R&amp;D and practical information </a:t>
            </a:r>
            <a:r>
              <a:rPr lang="sv-SE" dirty="0" err="1"/>
              <a:t>exchange</a:t>
            </a:r>
            <a:endParaRPr lang="sv-SE" dirty="0"/>
          </a:p>
          <a:p>
            <a:r>
              <a:rPr lang="sv-SE" dirty="0" err="1"/>
              <a:t>Time</a:t>
            </a:r>
            <a:r>
              <a:rPr lang="sv-SE" dirty="0"/>
              <a:t> </a:t>
            </a:r>
            <a:r>
              <a:rPr lang="sv-SE" dirty="0" err="1"/>
              <a:t>frame</a:t>
            </a:r>
            <a:r>
              <a:rPr lang="sv-SE" dirty="0"/>
              <a:t> 2019-2021</a:t>
            </a:r>
          </a:p>
          <a:p>
            <a:r>
              <a:rPr lang="sv-SE" dirty="0"/>
              <a:t>Program </a:t>
            </a:r>
            <a:r>
              <a:rPr lang="sv-SE" dirty="0" err="1"/>
              <a:t>volume</a:t>
            </a:r>
            <a:r>
              <a:rPr lang="sv-SE" dirty="0"/>
              <a:t> 1 MSEK/</a:t>
            </a:r>
            <a:r>
              <a:rPr lang="sv-SE" dirty="0" err="1"/>
              <a:t>year</a:t>
            </a:r>
            <a:endParaRPr lang="sv-SE" dirty="0"/>
          </a:p>
          <a:p>
            <a:r>
              <a:rPr lang="sv-SE" dirty="0"/>
              <a:t>Focus areas:</a:t>
            </a:r>
          </a:p>
          <a:p>
            <a:pPr lvl="1"/>
            <a:r>
              <a:rPr lang="en-US" dirty="0"/>
              <a:t>Digitalized vibration management </a:t>
            </a:r>
          </a:p>
          <a:p>
            <a:pPr lvl="1"/>
            <a:r>
              <a:rPr lang="en-US" dirty="0"/>
              <a:t>Technical challenges</a:t>
            </a:r>
          </a:p>
          <a:p>
            <a:pPr lvl="1"/>
            <a:r>
              <a:rPr lang="en-US" dirty="0"/>
              <a:t>Implementation and knowledge transfer</a:t>
            </a:r>
          </a:p>
          <a:p>
            <a:r>
              <a:rPr lang="sv-SE" dirty="0" err="1"/>
              <a:t>Results</a:t>
            </a:r>
            <a:endParaRPr lang="sv-SE" dirty="0"/>
          </a:p>
          <a:p>
            <a:pPr lvl="1"/>
            <a:r>
              <a:rPr lang="sv-SE" dirty="0" err="1"/>
              <a:t>Reports</a:t>
            </a:r>
            <a:r>
              <a:rPr lang="sv-SE" dirty="0"/>
              <a:t> </a:t>
            </a:r>
            <a:r>
              <a:rPr lang="sv-SE" dirty="0" err="1"/>
              <a:t>can</a:t>
            </a:r>
            <a:r>
              <a:rPr lang="sv-SE" dirty="0"/>
              <a:t> be </a:t>
            </a:r>
            <a:r>
              <a:rPr lang="sv-SE" dirty="0" err="1"/>
              <a:t>downloaded</a:t>
            </a:r>
            <a:r>
              <a:rPr lang="sv-SE" dirty="0"/>
              <a:t> from </a:t>
            </a:r>
            <a:r>
              <a:rPr lang="sv-SE" dirty="0">
                <a:hlinkClick r:id="rId3"/>
              </a:rPr>
              <a:t>www.energiforsk.se</a:t>
            </a:r>
            <a:endParaRPr lang="sv-SE" dirty="0"/>
          </a:p>
          <a:p>
            <a:pPr lvl="1"/>
            <a:r>
              <a:rPr lang="sv-SE" dirty="0" err="1"/>
              <a:t>Seminars</a:t>
            </a:r>
            <a:endParaRPr lang="sv-SE" dirty="0"/>
          </a:p>
          <a:p>
            <a:pPr lvl="1"/>
            <a:r>
              <a:rPr lang="sv-SE" dirty="0"/>
              <a:t>Tools/</a:t>
            </a:r>
            <a:r>
              <a:rPr lang="sv-SE" dirty="0" err="1"/>
              <a:t>guidelines</a:t>
            </a:r>
            <a:endParaRPr lang="sv-SE" dirty="0"/>
          </a:p>
          <a:p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68135" y="2001185"/>
            <a:ext cx="2925889" cy="3714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521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96784" y="340108"/>
            <a:ext cx="7988300" cy="1143000"/>
          </a:xfrm>
        </p:spPr>
        <p:txBody>
          <a:bodyPr/>
          <a:lstStyle/>
          <a:p>
            <a:r>
              <a:rPr lang="sv-SE" dirty="0" err="1"/>
              <a:t>Stakeholders</a:t>
            </a:r>
            <a:r>
              <a:rPr lang="sv-SE" dirty="0"/>
              <a:t> Energiforsk Vibrations:</a:t>
            </a:r>
          </a:p>
        </p:txBody>
      </p:sp>
      <p:pic>
        <p:nvPicPr>
          <p:cNvPr id="7" name="Picture 4" descr="G:\Gemensam\ANVÄNDNING\Solel\Informationsinsatser\Finansiärlogo\Underlag\Vattenfal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1570" y="1741998"/>
            <a:ext cx="3853915" cy="870125"/>
          </a:xfrm>
          <a:prstGeom prst="rect">
            <a:avLst/>
          </a:prstGeom>
          <a:noFill/>
        </p:spPr>
      </p:pic>
      <p:pic>
        <p:nvPicPr>
          <p:cNvPr id="9" name="Picture 12" descr="Teollisuuden Voima Oyj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7900" y="2861760"/>
            <a:ext cx="2148269" cy="1290483"/>
          </a:xfrm>
          <a:prstGeom prst="rect">
            <a:avLst/>
          </a:prstGeom>
          <a:noFill/>
        </p:spPr>
      </p:pic>
      <p:pic>
        <p:nvPicPr>
          <p:cNvPr id="10" name="Picture 4" descr="http://t3.gstatic.com/images?q=tbn:ANd9GcSA-CxrDnNDBNx-ojghI9dPhJMcrTE-E4ZBg-F7nUhD8IoUieVQ12zfgE0-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0629" y="4746390"/>
            <a:ext cx="1500906" cy="580084"/>
          </a:xfrm>
          <a:prstGeom prst="rect">
            <a:avLst/>
          </a:prstGeom>
          <a:noFill/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76888" y="4591042"/>
            <a:ext cx="2131131" cy="735432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58895" y="1646279"/>
            <a:ext cx="1406253" cy="1222829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1BA12E56-75CA-40DF-9DF1-8C8F82BF7D14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72704" y="2900258"/>
            <a:ext cx="3926957" cy="1164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668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1090464" cy="268139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100" b="0" i="1" u="none" strike="noStrike" kern="1200" cap="none" spc="0" normalizeH="0" baseline="0" noProof="0" dirty="0">
                <a:ln>
                  <a:noFill/>
                </a:ln>
                <a:solidFill>
                  <a:srgbClr val="B8B8B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2018-11-13</a:t>
            </a:r>
            <a:endParaRPr kumimoji="0" lang="en-GB" sz="1100" b="0" i="1" u="none" strike="noStrike" kern="1200" cap="none" spc="0" normalizeH="0" baseline="0" noProof="0" dirty="0">
              <a:ln>
                <a:noFill/>
              </a:ln>
              <a:solidFill>
                <a:srgbClr val="B8B8B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1403648" y="6453336"/>
            <a:ext cx="6912768" cy="268139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1" u="none" strike="noStrike" kern="1200" cap="none" spc="0" normalizeH="0" baseline="0" noProof="0" dirty="0">
                <a:ln>
                  <a:noFill/>
                </a:ln>
                <a:solidFill>
                  <a:srgbClr val="B8B8B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Vibrations in Nuclear applications, Tobias Törnström, OKG</a:t>
            </a:r>
            <a:endParaRPr kumimoji="0" lang="en-GB" sz="1100" b="0" i="1" u="none" strike="noStrike" kern="1200" cap="none" spc="0" normalizeH="0" baseline="0" noProof="0" dirty="0">
              <a:ln>
                <a:noFill/>
              </a:ln>
              <a:solidFill>
                <a:srgbClr val="B8B8B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244408" y="6453336"/>
            <a:ext cx="442392" cy="268139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64345D-335F-4612-993D-B883EA7E7204}" type="slidenum">
              <a:rPr kumimoji="0" lang="en-GB" sz="1100" b="0" i="1" u="none" strike="noStrike" kern="1200" cap="none" spc="0" normalizeH="0" baseline="0" noProof="0" smtClean="0">
                <a:ln>
                  <a:noFill/>
                </a:ln>
                <a:solidFill>
                  <a:srgbClr val="B8B8B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100" b="0" i="1" u="none" strike="noStrike" kern="1200" cap="none" spc="0" normalizeH="0" baseline="0" noProof="0" dirty="0">
              <a:ln>
                <a:noFill/>
              </a:ln>
              <a:solidFill>
                <a:srgbClr val="B8B8B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304800" y="381000"/>
            <a:ext cx="82296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WHY a program on vibrations?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Challenges</a:t>
            </a:r>
          </a:p>
          <a:p>
            <a:pPr marL="914400" lvl="1" indent="-457200" defTabSz="914400">
              <a:buFontTx/>
              <a:buChar char="-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Knowledge among partners</a:t>
            </a:r>
          </a:p>
          <a:p>
            <a:pPr marL="914400" lvl="1" indent="-457200" defTabSz="914400">
              <a:buFontTx/>
              <a:buChar char="-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Lack of requirements/standards</a:t>
            </a:r>
          </a:p>
          <a:p>
            <a:pPr marL="914400" lvl="1" indent="-457200" defTabSz="914400">
              <a:buFontTx/>
              <a:buChar char="-"/>
              <a:defRPr/>
            </a:pPr>
            <a:r>
              <a:rPr lang="en-US" sz="2800">
                <a:solidFill>
                  <a:srgbClr val="000000"/>
                </a:solidFill>
                <a:latin typeface="Arial"/>
              </a:rPr>
              <a:t>Load follow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914400" lvl="1" indent="-457200" defTabSz="914400">
              <a:buFontTx/>
              <a:buChar char="-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Exchange of components</a:t>
            </a:r>
          </a:p>
          <a:p>
            <a:pPr marL="914400" lvl="1" indent="-457200" defTabSz="914400">
              <a:buFontTx/>
              <a:buChar char="-"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457200" indent="-457200" defTabSz="9144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The program facilitates</a:t>
            </a:r>
          </a:p>
          <a:p>
            <a:pPr marL="914400" lvl="1" indent="-457200" defTabSz="914400">
              <a:buFontTx/>
              <a:buChar char="-"/>
              <a:defRPr/>
            </a:pPr>
            <a:r>
              <a:rPr lang="en-US" sz="2800" dirty="0">
                <a:solidFill>
                  <a:srgbClr val="000000"/>
                </a:solidFill>
              </a:rPr>
              <a:t>Knowledge increase</a:t>
            </a:r>
          </a:p>
          <a:p>
            <a:pPr marL="914400" lvl="1" indent="-457200" defTabSz="914400">
              <a:buFontTx/>
              <a:buChar char="-"/>
              <a:defRPr/>
            </a:pPr>
            <a:r>
              <a:rPr lang="en-US" sz="2800" dirty="0">
                <a:solidFill>
                  <a:srgbClr val="000000"/>
                </a:solidFill>
              </a:rPr>
              <a:t>Knowledge transfer</a:t>
            </a:r>
          </a:p>
          <a:p>
            <a:pPr marL="914400" lvl="1" indent="-457200" defTabSz="914400">
              <a:buFontTx/>
              <a:buChar char="-"/>
              <a:defRPr/>
            </a:pPr>
            <a:r>
              <a:rPr lang="en-US" sz="2800" dirty="0">
                <a:solidFill>
                  <a:srgbClr val="000000"/>
                </a:solidFill>
              </a:rPr>
              <a:t>Collaboration</a:t>
            </a:r>
          </a:p>
          <a:p>
            <a:pPr marL="914400" lvl="1" indent="-457200" defTabSz="914400">
              <a:buFontTx/>
              <a:buChar char="-"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914400" lvl="1" indent="-457200" defTabSz="914400">
              <a:buFontTx/>
              <a:buChar char="-"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2050" name="Picture 2" descr="C:\Users\T11602\AppData\Local\Temp\Puls_turbinrotor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57892" y="1001445"/>
            <a:ext cx="2462400" cy="138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19589" y="2411362"/>
            <a:ext cx="2460947" cy="1484771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22C24B4F-C0FB-4D8C-82B5-907B3B618D5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92115" y="3896133"/>
            <a:ext cx="2439231" cy="1689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991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Ongoing</a:t>
            </a:r>
            <a:r>
              <a:rPr lang="sv-SE" dirty="0"/>
              <a:t> </a:t>
            </a:r>
            <a:r>
              <a:rPr lang="sv-SE" dirty="0" err="1"/>
              <a:t>activities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50" y="2001185"/>
            <a:ext cx="5139485" cy="3785979"/>
          </a:xfrm>
        </p:spPr>
        <p:txBody>
          <a:bodyPr>
            <a:normAutofit/>
          </a:bodyPr>
          <a:lstStyle/>
          <a:p>
            <a:pPr hangingPunct="0"/>
            <a:r>
              <a:rPr lang="en-US" sz="2400" dirty="0"/>
              <a:t>Survey of optical methods for vibration response measurements, Juha Virtanen, VTT</a:t>
            </a:r>
          </a:p>
          <a:p>
            <a:pPr hangingPunct="0"/>
            <a:r>
              <a:rPr lang="en-US" sz="2400" dirty="0"/>
              <a:t>Mapping of dampers</a:t>
            </a:r>
          </a:p>
          <a:p>
            <a:pPr hangingPunct="0"/>
            <a:r>
              <a:rPr lang="en-GB" sz="2400" dirty="0"/>
              <a:t>Influence coefficients for balancing, Rainer Nordmann</a:t>
            </a:r>
            <a:endParaRPr lang="sv-SE" sz="2400" dirty="0"/>
          </a:p>
          <a:p>
            <a:pPr marL="0" indent="0" hangingPunct="0">
              <a:buNone/>
            </a:pPr>
            <a:endParaRPr lang="en-GB" dirty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E33B5E6F-9096-4192-90EB-5586DECD3A1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74674" y="3171931"/>
            <a:ext cx="2140676" cy="2181664"/>
          </a:xfrm>
          <a:prstGeom prst="rect">
            <a:avLst/>
          </a:prstGeom>
        </p:spPr>
      </p:pic>
      <p:pic>
        <p:nvPicPr>
          <p:cNvPr id="6" name="Picture 9">
            <a:extLst>
              <a:ext uri="{FF2B5EF4-FFF2-40B4-BE49-F238E27FC236}">
                <a16:creationId xmlns:a16="http://schemas.microsoft.com/office/drawing/2014/main" id="{6F80E472-A991-44BE-8A62-AB26847803A2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16154" y="2001185"/>
            <a:ext cx="2232001" cy="921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773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3AD971-41BA-41A2-9477-0CF6530E9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Finalized</a:t>
            </a:r>
            <a:r>
              <a:rPr lang="sv-SE" dirty="0"/>
              <a:t> </a:t>
            </a:r>
            <a:r>
              <a:rPr lang="sv-SE" dirty="0" err="1"/>
              <a:t>activities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06E1909-399F-4F42-9022-FFD25472D8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hangingPunct="0"/>
            <a:r>
              <a:rPr lang="en-GB" dirty="0"/>
              <a:t>Nordic Nuclear Power Generator Stator Vibrations, Gabor Csaba and Kent Engvall, Fortum TGS</a:t>
            </a:r>
          </a:p>
          <a:p>
            <a:pPr hangingPunct="0"/>
            <a:r>
              <a:rPr lang="en-GB" dirty="0"/>
              <a:t>Mitigation of Diesel Generator Vibrations in Nuclear Applications, Antti Kangasperko</a:t>
            </a:r>
          </a:p>
          <a:p>
            <a:pPr hangingPunct="0"/>
            <a:r>
              <a:rPr lang="en-GB" dirty="0"/>
              <a:t>Vibrations caused by load follow, Rainer Nordmann &amp; Christopher Ranisch, Fraunhofer Institute</a:t>
            </a:r>
            <a:endParaRPr lang="sv-SE" dirty="0"/>
          </a:p>
          <a:p>
            <a:pPr hangingPunct="0"/>
            <a:r>
              <a:rPr lang="en-GB" dirty="0"/>
              <a:t>Turbine and generator vibration - analysis and mitigation, Rainer Nordmann</a:t>
            </a:r>
            <a:endParaRPr lang="sv-SE" dirty="0"/>
          </a:p>
          <a:p>
            <a:pPr hangingPunct="0"/>
            <a:r>
              <a:rPr lang="en-GB" dirty="0"/>
              <a:t>Pipe vibrations investigation - analysis and mitigation, Mikko Merikoski, FS Dynamics</a:t>
            </a:r>
            <a:endParaRPr lang="sv-SE" dirty="0"/>
          </a:p>
          <a:p>
            <a:pPr hangingPunct="0"/>
            <a:r>
              <a:rPr lang="en-GB" dirty="0"/>
              <a:t>Torsional vibrations in shaft trains, Harald Breitbach, </a:t>
            </a:r>
            <a:r>
              <a:rPr lang="en-GB" dirty="0" err="1"/>
              <a:t>Wölfel</a:t>
            </a:r>
            <a:r>
              <a:rPr lang="en-GB" dirty="0"/>
              <a:t> Engineering</a:t>
            </a:r>
            <a:endParaRPr lang="sv-SE" dirty="0"/>
          </a:p>
          <a:p>
            <a:pPr hangingPunct="0"/>
            <a:r>
              <a:rPr lang="en-GB" dirty="0"/>
              <a:t>Pipe vibrations measurement, Magnus Källman ÅF</a:t>
            </a:r>
            <a:endParaRPr lang="sv-SE" dirty="0"/>
          </a:p>
          <a:p>
            <a:pPr hangingPunct="0"/>
            <a:r>
              <a:rPr lang="en-GB" dirty="0"/>
              <a:t>Thesis works CFD calculations on FIV data</a:t>
            </a:r>
            <a:endParaRPr lang="sv-SE" dirty="0"/>
          </a:p>
          <a:p>
            <a:pPr hangingPunct="0"/>
            <a:r>
              <a:rPr lang="en-GB" dirty="0"/>
              <a:t>FIV experiment neutron detection housing pre-study + study, Vattenfall R&amp;D</a:t>
            </a:r>
            <a:endParaRPr lang="sv-SE" dirty="0"/>
          </a:p>
          <a:p>
            <a:pPr hangingPunct="0"/>
            <a:r>
              <a:rPr lang="en-GB" dirty="0"/>
              <a:t>Rotor dynamical analysis of pumps, Lloyd's Register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30228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2678C2-0C64-4568-8E38-851A07B17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340108"/>
            <a:ext cx="79883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sv-SE" dirty="0" err="1"/>
              <a:t>Documentation</a:t>
            </a:r>
            <a:r>
              <a:rPr lang="sv-SE" dirty="0"/>
              <a:t> </a:t>
            </a:r>
            <a:r>
              <a:rPr lang="sv-SE" dirty="0" err="1"/>
              <a:t>finalized</a:t>
            </a:r>
            <a:r>
              <a:rPr lang="sv-SE" dirty="0"/>
              <a:t> </a:t>
            </a:r>
            <a:r>
              <a:rPr lang="sv-SE" dirty="0" err="1"/>
              <a:t>activities</a:t>
            </a:r>
            <a:endParaRPr lang="sv-SE" dirty="0"/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5B15E73A-1394-4328-8AF6-C1263D52B1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428560"/>
              </p:ext>
            </p:extLst>
          </p:nvPr>
        </p:nvGraphicFramePr>
        <p:xfrm>
          <a:off x="457200" y="2283150"/>
          <a:ext cx="4038601" cy="4024693"/>
        </p:xfrm>
        <a:graphic>
          <a:graphicData uri="http://schemas.openxmlformats.org/drawingml/2006/table">
            <a:tbl>
              <a:tblPr firstRow="1" firstCol="1" bandRow="1"/>
              <a:tblGrid>
                <a:gridCol w="2030931">
                  <a:extLst>
                    <a:ext uri="{9D8B030D-6E8A-4147-A177-3AD203B41FA5}">
                      <a16:colId xmlns:a16="http://schemas.microsoft.com/office/drawing/2014/main" val="3549152201"/>
                    </a:ext>
                  </a:extLst>
                </a:gridCol>
                <a:gridCol w="2007670">
                  <a:extLst>
                    <a:ext uri="{9D8B030D-6E8A-4147-A177-3AD203B41FA5}">
                      <a16:colId xmlns:a16="http://schemas.microsoft.com/office/drawing/2014/main" val="2741958937"/>
                    </a:ext>
                  </a:extLst>
                </a:gridCol>
              </a:tblGrid>
              <a:tr h="171924">
                <a:tc>
                  <a:txBody>
                    <a:bodyPr/>
                    <a:lstStyle/>
                    <a:p>
                      <a:pPr algn="l" fontAlgn="t" hangingPunct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800" b="1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Project</a:t>
                      </a:r>
                      <a:endParaRPr lang="en-GB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26" marR="55826" marT="775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 hangingPunct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800" b="1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Documentation</a:t>
                      </a:r>
                      <a:endParaRPr lang="en-GB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26" marR="55826" marT="775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2806477"/>
                  </a:ext>
                </a:extLst>
              </a:tr>
              <a:tr h="306320">
                <a:tc>
                  <a:txBody>
                    <a:bodyPr/>
                    <a:lstStyle/>
                    <a:p>
                      <a:pPr algn="l" fontAlgn="t" hangingPunct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8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KKU51431 Mapping of stator vibrations, Gabor Csaba and Kent Engvall, Fortum TGS</a:t>
                      </a:r>
                      <a:endParaRPr lang="en-GB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26" marR="55826" marT="775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 hangingPunct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8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2019:621 Nordic Nuclear Power Generator Stator Vibrations</a:t>
                      </a:r>
                      <a:endParaRPr lang="en-GB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26" marR="55826" marT="775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0621335"/>
                  </a:ext>
                </a:extLst>
              </a:tr>
              <a:tr h="306320">
                <a:tc>
                  <a:txBody>
                    <a:bodyPr/>
                    <a:lstStyle/>
                    <a:p>
                      <a:pPr algn="l" fontAlgn="t" hangingPunct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8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KK51432 Seminar Vibrations in nuclear applications, November 13, 2018</a:t>
                      </a:r>
                      <a:endParaRPr lang="en-GB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26" marR="55826" marT="775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 hangingPunct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8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Documentation</a:t>
                      </a:r>
                      <a:endParaRPr lang="en-GB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26" marR="55826" marT="775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8677528"/>
                  </a:ext>
                </a:extLst>
              </a:tr>
              <a:tr h="306320">
                <a:tc>
                  <a:txBody>
                    <a:bodyPr/>
                    <a:lstStyle/>
                    <a:p>
                      <a:pPr algn="l" fontAlgn="t" hangingPunct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8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KK51430 Presentation of standards regarding balancing and vibrations/machinery</a:t>
                      </a:r>
                      <a:endParaRPr lang="en-GB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26" marR="55826" marT="775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 hangingPunct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8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Reported at seminar on November 13, 2018.</a:t>
                      </a:r>
                      <a:endParaRPr lang="en-GB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26" marR="55826" marT="775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5833175"/>
                  </a:ext>
                </a:extLst>
              </a:tr>
              <a:tr h="440716">
                <a:tc>
                  <a:txBody>
                    <a:bodyPr/>
                    <a:lstStyle/>
                    <a:p>
                      <a:pPr algn="l" fontAlgn="t" hangingPunct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8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KK51428 Workshop tuning of parameters in pipe DIAM matrices, Kjell-Olof Björk and Mikko Merikoski, FS Dynamics</a:t>
                      </a:r>
                      <a:endParaRPr lang="en-GB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26" marR="55826" marT="775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 hangingPunct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8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Updated matrices can be obtained from Monika Adsten.</a:t>
                      </a:r>
                      <a:endParaRPr lang="en-GB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26" marR="55826" marT="775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4290846"/>
                  </a:ext>
                </a:extLst>
              </a:tr>
              <a:tr h="440716">
                <a:tc>
                  <a:txBody>
                    <a:bodyPr/>
                    <a:lstStyle/>
                    <a:p>
                      <a:pPr algn="l" fontAlgn="t" hangingPunct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8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KK51427 Thesis work on diesel vibrations, Magnus Ohlson, FS Dynamics. Thesis worker Antti Kangasperko.</a:t>
                      </a:r>
                      <a:endParaRPr lang="en-GB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26" marR="55826" marT="775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 hangingPunct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8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2018:544 Mitigation of Diesel Generator Vibrations in Nuclear Applications</a:t>
                      </a:r>
                      <a:endParaRPr lang="en-GB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26" marR="55826" marT="775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3947240"/>
                  </a:ext>
                </a:extLst>
              </a:tr>
              <a:tr h="440716">
                <a:tc>
                  <a:txBody>
                    <a:bodyPr/>
                    <a:lstStyle/>
                    <a:p>
                      <a:pPr algn="l" fontAlgn="t" hangingPunct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8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KK51425 Vibrations caused by load follow, Rainer Nordmann &amp; Christopher Ranisch, Fraunhofer Institute</a:t>
                      </a:r>
                      <a:endParaRPr lang="en-GB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26" marR="55826" marT="775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 hangingPunct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8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2018:521 Vibrations Caused by Load-follow in NPPs</a:t>
                      </a:r>
                      <a:endParaRPr lang="en-GB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26" marR="55826" marT="775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4256585"/>
                  </a:ext>
                </a:extLst>
              </a:tr>
              <a:tr h="306320">
                <a:tc>
                  <a:txBody>
                    <a:bodyPr/>
                    <a:lstStyle/>
                    <a:p>
                      <a:pPr algn="l" fontAlgn="t" hangingPunct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8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KK51424 Seminar Vibrations in nuclear applications November 8, 2017</a:t>
                      </a:r>
                      <a:endParaRPr lang="en-GB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26" marR="55826" marT="775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 hangingPunct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8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7"/>
                        </a:rPr>
                        <a:t>Documentation</a:t>
                      </a:r>
                      <a:endParaRPr lang="en-GB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26" marR="55826" marT="775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1578814"/>
                  </a:ext>
                </a:extLst>
              </a:tr>
              <a:tr h="440716">
                <a:tc>
                  <a:txBody>
                    <a:bodyPr/>
                    <a:lstStyle/>
                    <a:p>
                      <a:pPr algn="l" fontAlgn="t" hangingPunct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8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KK51423 Extension of the turbine and generator vibration mapping project, Rainer Nordmann</a:t>
                      </a:r>
                      <a:endParaRPr lang="en-GB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26" marR="55826" marT="775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 hangingPunct="0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8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8"/>
                        </a:rPr>
                        <a:t>2017:440 DIAM – A Matrix Tool for Turbine and Generator Vibrations</a:t>
                      </a:r>
                      <a:endParaRPr lang="en-GB" sz="1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826" marR="55826" marT="775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4859396"/>
                  </a:ext>
                </a:extLst>
              </a:tr>
              <a:tr h="440716">
                <a:tc>
                  <a:txBody>
                    <a:bodyPr/>
                    <a:lstStyle/>
                    <a:p>
                      <a:pPr hangingPunct="0"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KK51422 Torsional vibrations in shaft trains, Harald </a:t>
                      </a:r>
                      <a:r>
                        <a:rPr lang="en-GB" sz="10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Breitbach</a:t>
                      </a: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10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Wölfel</a:t>
                      </a: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Engineering</a:t>
                      </a:r>
                      <a:endParaRPr lang="sv-SE" sz="100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r>
                        <a:rPr lang="en-GB" sz="100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9"/>
                        </a:rPr>
                        <a:t>2018:522 Torsional Vibrations in Steam Turbine Shaft Trains</a:t>
                      </a:r>
                      <a:endParaRPr lang="sv-SE" sz="100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5401234"/>
                  </a:ext>
                </a:extLst>
              </a:tr>
            </a:tbl>
          </a:graphicData>
        </a:graphic>
      </p:graphicFrame>
      <p:sp>
        <p:nvSpPr>
          <p:cNvPr id="7" name="Rektangel 6">
            <a:extLst>
              <a:ext uri="{FF2B5EF4-FFF2-40B4-BE49-F238E27FC236}">
                <a16:creationId xmlns:a16="http://schemas.microsoft.com/office/drawing/2014/main" id="{E66031D6-6A63-4709-8209-14754F6A9E46}"/>
              </a:ext>
            </a:extLst>
          </p:cNvPr>
          <p:cNvSpPr/>
          <p:nvPr/>
        </p:nvSpPr>
        <p:spPr>
          <a:xfrm>
            <a:off x="6522720" y="6130834"/>
            <a:ext cx="2525486" cy="6618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aphicFrame>
        <p:nvGraphicFramePr>
          <p:cNvPr id="6" name="Tabell 5">
            <a:extLst>
              <a:ext uri="{FF2B5EF4-FFF2-40B4-BE49-F238E27FC236}">
                <a16:creationId xmlns:a16="http://schemas.microsoft.com/office/drawing/2014/main" id="{F25B0159-71AC-41BB-AA4B-F34E8F07EB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739043"/>
              </p:ext>
            </p:extLst>
          </p:nvPr>
        </p:nvGraphicFramePr>
        <p:xfrm>
          <a:off x="4648201" y="2283150"/>
          <a:ext cx="4282043" cy="4443349"/>
        </p:xfrm>
        <a:graphic>
          <a:graphicData uri="http://schemas.openxmlformats.org/drawingml/2006/table">
            <a:tbl>
              <a:tblPr firstRow="1" firstCol="1" bandRow="1"/>
              <a:tblGrid>
                <a:gridCol w="2801834">
                  <a:extLst>
                    <a:ext uri="{9D8B030D-6E8A-4147-A177-3AD203B41FA5}">
                      <a16:colId xmlns:a16="http://schemas.microsoft.com/office/drawing/2014/main" val="1545267534"/>
                    </a:ext>
                  </a:extLst>
                </a:gridCol>
                <a:gridCol w="1480209">
                  <a:extLst>
                    <a:ext uri="{9D8B030D-6E8A-4147-A177-3AD203B41FA5}">
                      <a16:colId xmlns:a16="http://schemas.microsoft.com/office/drawing/2014/main" val="9155543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hangingPunct="0"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KK51421 Seminar Vibrations in nuclear applications Oct. 4 2016</a:t>
                      </a:r>
                      <a:endParaRPr lang="sv-SE" sz="1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r>
                        <a:rPr lang="en-GB" sz="100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0"/>
                        </a:rPr>
                        <a:t>Documentation</a:t>
                      </a:r>
                      <a:endParaRPr lang="sv-SE" sz="100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14772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hangingPunct="0"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KK51420 Extension of pipe vibrations investigation - analysis and mitigation, Mikko Merikoski, FS Dynamics</a:t>
                      </a:r>
                      <a:endParaRPr lang="sv-SE" sz="1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r>
                        <a:rPr lang="en-GB" sz="100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1"/>
                        </a:rPr>
                        <a:t>2017:451 Pipe Vibrations in Nuclear Applications</a:t>
                      </a:r>
                      <a:endParaRPr lang="sv-SE" sz="100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97908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hangingPunct="0"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KK50427 Pipe vibrations measurement, Magnus Källman ÅF</a:t>
                      </a:r>
                      <a:endParaRPr lang="sv-SE" sz="1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r>
                        <a:rPr lang="en-GB" sz="100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2"/>
                        </a:rPr>
                        <a:t>2017:351 Pipe vibrations - measurements</a:t>
                      </a:r>
                      <a:endParaRPr lang="sv-SE" sz="1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22612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hangingPunct="0"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KK50426 Turbine and Generator Vibrations – Analysis and Mitigation, Rainer Nordmann</a:t>
                      </a:r>
                      <a:endParaRPr lang="sv-SE" sz="1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r>
                        <a:rPr lang="en-GB" sz="100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3"/>
                        </a:rPr>
                        <a:t>2016:295 Torsional and stator vibrations in turbines and generators</a:t>
                      </a:r>
                      <a:endParaRPr lang="sv-SE" sz="100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hangingPunct="0"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r>
                        <a:rPr lang="en-GB" sz="100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4"/>
                        </a:rPr>
                        <a:t>2016:294 Lateral Turbine and Generator Vibrations</a:t>
                      </a:r>
                      <a:endParaRPr lang="sv-SE" sz="100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33431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hangingPunct="0"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KK50424 Thesis works CFD calculations on FIV data</a:t>
                      </a:r>
                      <a:endParaRPr lang="sv-SE" sz="1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r>
                        <a:rPr lang="en-GB" sz="100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5"/>
                        </a:rPr>
                        <a:t>2016:269 HPC FSI simulation of a rod subjected to axial turbulent flow</a:t>
                      </a:r>
                      <a:endParaRPr lang="sv-SE" sz="100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hangingPunct="0"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r>
                        <a:rPr lang="en-GB" sz="100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6"/>
                        </a:rPr>
                        <a:t>2016:238 Fluid Structure interaction analysis on vibrations of a rod exposed to axial flow</a:t>
                      </a:r>
                      <a:endParaRPr lang="sv-SE" sz="100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21623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hangingPunct="0"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KK50421 FIV experiment neutron detection housing pre-study + study, Vattenfall R&amp;D</a:t>
                      </a:r>
                      <a:endParaRPr lang="sv-SE" sz="1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r>
                        <a:rPr lang="en-GB" sz="100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7"/>
                        </a:rPr>
                        <a:t>2015:160 Fluid induced vibrations in neutron detection housing</a:t>
                      </a:r>
                      <a:endParaRPr lang="sv-SE" sz="1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81121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hangingPunct="0"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KK50420 Rotor dynamical analysis of pumps, Lloyd's Register</a:t>
                      </a:r>
                      <a:endParaRPr lang="sv-SE" sz="10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r>
                        <a:rPr lang="en-GB" sz="100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8"/>
                        </a:rPr>
                        <a:t>2015:117 </a:t>
                      </a:r>
                      <a:r>
                        <a:rPr lang="en-GB" sz="1000" u="none" strike="noStrike" dirty="0" err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8"/>
                        </a:rPr>
                        <a:t>Rotordynamic</a:t>
                      </a:r>
                      <a:r>
                        <a:rPr lang="en-GB" sz="100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8"/>
                        </a:rPr>
                        <a:t> study of pumps in the nuclear industry</a:t>
                      </a:r>
                      <a:endParaRPr lang="sv-SE" sz="100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4754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9927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Energiforsk">
      <a:dk1>
        <a:sysClr val="windowText" lastClr="000000"/>
      </a:dk1>
      <a:lt1>
        <a:sysClr val="window" lastClr="FFFFFF"/>
      </a:lt1>
      <a:dk2>
        <a:srgbClr val="979797"/>
      </a:dk2>
      <a:lt2>
        <a:srgbClr val="E8E8E8"/>
      </a:lt2>
      <a:accent1>
        <a:srgbClr val="F7B24B"/>
      </a:accent1>
      <a:accent2>
        <a:srgbClr val="E6720C"/>
      </a:accent2>
      <a:accent3>
        <a:srgbClr val="57662F"/>
      </a:accent3>
      <a:accent4>
        <a:srgbClr val="236687"/>
      </a:accent4>
      <a:accent5>
        <a:srgbClr val="514A61"/>
      </a:accent5>
      <a:accent6>
        <a:srgbClr val="768C41"/>
      </a:accent6>
      <a:hlink>
        <a:srgbClr val="2A82AF"/>
      </a:hlink>
      <a:folHlink>
        <a:srgbClr val="72688C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KG-mall engelska">
  <a:themeElements>
    <a:clrScheme name="OKG">
      <a:dk1>
        <a:srgbClr val="000000"/>
      </a:dk1>
      <a:lt1>
        <a:srgbClr val="FFFFFF"/>
      </a:lt1>
      <a:dk2>
        <a:srgbClr val="5A5A5A"/>
      </a:dk2>
      <a:lt2>
        <a:srgbClr val="EBEBEB"/>
      </a:lt2>
      <a:accent1>
        <a:srgbClr val="29527A"/>
      </a:accent1>
      <a:accent2>
        <a:srgbClr val="B8B8B8"/>
      </a:accent2>
      <a:accent3>
        <a:srgbClr val="ED8C1C"/>
      </a:accent3>
      <a:accent4>
        <a:srgbClr val="A1BD38"/>
      </a:accent4>
      <a:accent5>
        <a:srgbClr val="DE3A6B"/>
      </a:accent5>
      <a:accent6>
        <a:srgbClr val="0078DC"/>
      </a:accent6>
      <a:hlink>
        <a:srgbClr val="00944A"/>
      </a:hlink>
      <a:folHlink>
        <a:srgbClr val="5F0060"/>
      </a:folHlink>
    </a:clrScheme>
    <a:fontScheme name="OKG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21F61E19D455348AECBDB7DD7482659" ma:contentTypeVersion="7" ma:contentTypeDescription="Skapa ett nytt dokument." ma:contentTypeScope="" ma:versionID="540dc4222834fc042bac8afd03c7f07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f43fb9e317cb8e1ea08f3cb4603d3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Nonsenskolumn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117162-C438-4839-A42B-E8426C25301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D6A73CA-59F8-4E4E-A95B-DDBE09457EEB}">
  <ds:schemaRefs>
    <ds:schemaRef ds:uri="http://www.w3.org/XML/1998/namespace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7AD733C-0331-4609-A4EF-8EFD6AAA9B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594</Words>
  <Application>Microsoft Office PowerPoint</Application>
  <PresentationFormat>Bildspel på skärmen (4:3)</PresentationFormat>
  <Paragraphs>87</Paragraphs>
  <Slides>6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6</vt:i4>
      </vt:variant>
    </vt:vector>
  </HeadingPairs>
  <TitlesOfParts>
    <vt:vector size="14" baseType="lpstr">
      <vt:lpstr>Arial</vt:lpstr>
      <vt:lpstr>Arial Black</vt:lpstr>
      <vt:lpstr>Calibri</vt:lpstr>
      <vt:lpstr>Palatino Linotype</vt:lpstr>
      <vt:lpstr>Times New Roman</vt:lpstr>
      <vt:lpstr>Wingdings</vt:lpstr>
      <vt:lpstr>Office-tema</vt:lpstr>
      <vt:lpstr>OKG-mall engelska</vt:lpstr>
      <vt:lpstr>Vibrations in nuclear applications</vt:lpstr>
      <vt:lpstr>Stakeholders Energiforsk Vibrations:</vt:lpstr>
      <vt:lpstr>PowerPoint-presentation</vt:lpstr>
      <vt:lpstr>Ongoing activities</vt:lpstr>
      <vt:lpstr>Finalized activities</vt:lpstr>
      <vt:lpstr>Documentation finalized activities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Vibrations in nuclear applications</dc:title>
  <dc:creator>Monika Adsten</dc:creator>
  <cp:lastModifiedBy>Monika Adsten</cp:lastModifiedBy>
  <cp:revision>5</cp:revision>
  <dcterms:created xsi:type="dcterms:W3CDTF">2019-11-12T15:42:27Z</dcterms:created>
  <dcterms:modified xsi:type="dcterms:W3CDTF">2019-11-13T20:50:19Z</dcterms:modified>
</cp:coreProperties>
</file>