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 id="2147486443" r:id="rId14"/>
    <p:sldMasterId id="2147486453" r:id="rId15"/>
  </p:sldMasterIdLst>
  <p:notesMasterIdLst>
    <p:notesMasterId r:id="rId60"/>
  </p:notesMasterIdLst>
  <p:handoutMasterIdLst>
    <p:handoutMasterId r:id="rId61"/>
  </p:handoutMasterIdLst>
  <p:sldIdLst>
    <p:sldId id="1358" r:id="rId16"/>
    <p:sldId id="1361" r:id="rId17"/>
    <p:sldId id="665" r:id="rId18"/>
    <p:sldId id="1264" r:id="rId19"/>
    <p:sldId id="1274" r:id="rId20"/>
    <p:sldId id="1344" r:id="rId21"/>
    <p:sldId id="1279" r:id="rId22"/>
    <p:sldId id="782" r:id="rId23"/>
    <p:sldId id="1280" r:id="rId24"/>
    <p:sldId id="1345" r:id="rId25"/>
    <p:sldId id="1347" r:id="rId26"/>
    <p:sldId id="783" r:id="rId27"/>
    <p:sldId id="1369" r:id="rId28"/>
    <p:sldId id="777" r:id="rId29"/>
    <p:sldId id="1265" r:id="rId30"/>
    <p:sldId id="1266" r:id="rId31"/>
    <p:sldId id="1275" r:id="rId32"/>
    <p:sldId id="1276" r:id="rId33"/>
    <p:sldId id="1370" r:id="rId34"/>
    <p:sldId id="1281" r:id="rId35"/>
    <p:sldId id="1282" r:id="rId36"/>
    <p:sldId id="1317" r:id="rId37"/>
    <p:sldId id="1373" r:id="rId38"/>
    <p:sldId id="1291" r:id="rId39"/>
    <p:sldId id="1195" r:id="rId40"/>
    <p:sldId id="1286" r:id="rId41"/>
    <p:sldId id="1371" r:id="rId42"/>
    <p:sldId id="1293" r:id="rId43"/>
    <p:sldId id="1289" r:id="rId44"/>
    <p:sldId id="1290" r:id="rId45"/>
    <p:sldId id="1231" r:id="rId46"/>
    <p:sldId id="1303" r:id="rId47"/>
    <p:sldId id="1304" r:id="rId48"/>
    <p:sldId id="1297" r:id="rId49"/>
    <p:sldId id="1372" r:id="rId50"/>
    <p:sldId id="1305" r:id="rId51"/>
    <p:sldId id="1302" r:id="rId52"/>
    <p:sldId id="1311" r:id="rId53"/>
    <p:sldId id="1313" r:id="rId54"/>
    <p:sldId id="1368" r:id="rId55"/>
    <p:sldId id="1322" r:id="rId56"/>
    <p:sldId id="1377" r:id="rId57"/>
    <p:sldId id="1389" r:id="rId58"/>
    <p:sldId id="1390" r:id="rId59"/>
  </p:sldIdLst>
  <p:sldSz cx="12192000" cy="6858000"/>
  <p:notesSz cx="6797675" cy="9926638"/>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796A-9DFC-4758-B313-743EC0C4F640}" v="494" dt="2023-05-14T16:33:43.64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92" autoAdjust="0"/>
  </p:normalViewPr>
  <p:slideViewPr>
    <p:cSldViewPr snapToGrid="0">
      <p:cViewPr varScale="1">
        <p:scale>
          <a:sx n="48" d="100"/>
          <a:sy n="48" d="100"/>
        </p:scale>
        <p:origin x="524" y="28"/>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3.xml"/><Relationship Id="rId1" Type="http://schemas.openxmlformats.org/officeDocument/2006/relationships/slide" Target="slides/slide2.xml"/><Relationship Id="rId6" Type="http://schemas.openxmlformats.org/officeDocument/2006/relationships/slide" Target="slides/slide35.xml"/><Relationship Id="rId5" Type="http://schemas.openxmlformats.org/officeDocument/2006/relationships/slide" Target="slides/slide27.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39926363-F4D0-4C98-B712-2B5854F8D4C2}"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79924" y="4714839"/>
            <a:ext cx="5437827" cy="4467931"/>
          </a:xfrm>
          <a:prstGeom prst="rect">
            <a:avLst/>
          </a:prstGeom>
          <a:noFill/>
          <a:ln>
            <a:noFill/>
          </a:ln>
        </p:spPr>
        <p:txBody>
          <a:bodyPr vert="horz" wrap="square" lIns="90998" tIns="45501" rIns="90998" bIns="4550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E68E0776-8027-4D9E-85D1-B365B1BC0B0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15</a:t>
            </a:fld>
            <a:endParaRPr lang="de-DE" altLang="de-DE"/>
          </a:p>
        </p:txBody>
      </p:sp>
    </p:spTree>
    <p:extLst>
      <p:ext uri="{BB962C8B-B14F-4D97-AF65-F5344CB8AC3E}">
        <p14:creationId xmlns:p14="http://schemas.microsoft.com/office/powerpoint/2010/main" val="345932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426047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246935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18</a:t>
            </a:fld>
            <a:endParaRPr lang="de-DE" altLang="de-DE">
              <a:solidFill>
                <a:srgbClr val="000000"/>
              </a:solidFill>
            </a:endParaRPr>
          </a:p>
        </p:txBody>
      </p:sp>
    </p:spTree>
    <p:extLst>
      <p:ext uri="{BB962C8B-B14F-4D97-AF65-F5344CB8AC3E}">
        <p14:creationId xmlns:p14="http://schemas.microsoft.com/office/powerpoint/2010/main" val="66339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19</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1806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20</a:t>
            </a:fld>
            <a:endParaRPr lang="de-DE" altLang="de-DE">
              <a:solidFill>
                <a:srgbClr val="000000"/>
              </a:solidFill>
            </a:endParaRPr>
          </a:p>
        </p:txBody>
      </p:sp>
    </p:spTree>
    <p:extLst>
      <p:ext uri="{BB962C8B-B14F-4D97-AF65-F5344CB8AC3E}">
        <p14:creationId xmlns:p14="http://schemas.microsoft.com/office/powerpoint/2010/main" val="24867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21</a:t>
            </a:fld>
            <a:endParaRPr lang="de-DE" altLang="de-DE">
              <a:solidFill>
                <a:srgbClr val="000000"/>
              </a:solidFill>
            </a:endParaRPr>
          </a:p>
        </p:txBody>
      </p:sp>
    </p:spTree>
    <p:extLst>
      <p:ext uri="{BB962C8B-B14F-4D97-AF65-F5344CB8AC3E}">
        <p14:creationId xmlns:p14="http://schemas.microsoft.com/office/powerpoint/2010/main" val="7391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22</a:t>
            </a:fld>
            <a:endParaRPr lang="de-DE" altLang="de-DE">
              <a:solidFill>
                <a:srgbClr val="000000"/>
              </a:solidFill>
            </a:endParaRPr>
          </a:p>
        </p:txBody>
      </p:sp>
    </p:spTree>
    <p:extLst>
      <p:ext uri="{BB962C8B-B14F-4D97-AF65-F5344CB8AC3E}">
        <p14:creationId xmlns:p14="http://schemas.microsoft.com/office/powerpoint/2010/main" val="32586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4190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24</a:t>
            </a:fld>
            <a:endParaRPr lang="de-DE" altLang="de-DE"/>
          </a:p>
        </p:txBody>
      </p:sp>
    </p:spTree>
    <p:extLst>
      <p:ext uri="{BB962C8B-B14F-4D97-AF65-F5344CB8AC3E}">
        <p14:creationId xmlns:p14="http://schemas.microsoft.com/office/powerpoint/2010/main" val="29792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a:t>
            </a:fld>
            <a:endParaRPr lang="de-DE" altLang="de-DE"/>
          </a:p>
        </p:txBody>
      </p:sp>
    </p:spTree>
    <p:extLst>
      <p:ext uri="{BB962C8B-B14F-4D97-AF65-F5344CB8AC3E}">
        <p14:creationId xmlns:p14="http://schemas.microsoft.com/office/powerpoint/2010/main" val="68036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25</a:t>
            </a:fld>
            <a:endParaRPr lang="de-DE" altLang="de-DE"/>
          </a:p>
        </p:txBody>
      </p:sp>
    </p:spTree>
    <p:extLst>
      <p:ext uri="{BB962C8B-B14F-4D97-AF65-F5344CB8AC3E}">
        <p14:creationId xmlns:p14="http://schemas.microsoft.com/office/powerpoint/2010/main" val="38389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6043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27</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085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29</a:t>
            </a:fld>
            <a:endParaRPr lang="de-DE" altLang="de-DE"/>
          </a:p>
        </p:txBody>
      </p:sp>
    </p:spTree>
    <p:extLst>
      <p:ext uri="{BB962C8B-B14F-4D97-AF65-F5344CB8AC3E}">
        <p14:creationId xmlns:p14="http://schemas.microsoft.com/office/powerpoint/2010/main" val="150464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30</a:t>
            </a:fld>
            <a:endParaRPr lang="de-DE" altLang="de-DE">
              <a:solidFill>
                <a:srgbClr val="000000"/>
              </a:solidFill>
            </a:endParaRPr>
          </a:p>
        </p:txBody>
      </p:sp>
    </p:spTree>
    <p:extLst>
      <p:ext uri="{BB962C8B-B14F-4D97-AF65-F5344CB8AC3E}">
        <p14:creationId xmlns:p14="http://schemas.microsoft.com/office/powerpoint/2010/main" val="183478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33</a:t>
            </a:fld>
            <a:endParaRPr lang="de-DE" altLang="de-DE"/>
          </a:p>
        </p:txBody>
      </p:sp>
    </p:spTree>
    <p:extLst>
      <p:ext uri="{BB962C8B-B14F-4D97-AF65-F5344CB8AC3E}">
        <p14:creationId xmlns:p14="http://schemas.microsoft.com/office/powerpoint/2010/main" val="80925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35</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38620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37</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38</a:t>
            </a:fld>
            <a:endParaRPr lang="de-DE" altLang="de-DE"/>
          </a:p>
        </p:txBody>
      </p:sp>
    </p:spTree>
    <p:extLst>
      <p:ext uri="{BB962C8B-B14F-4D97-AF65-F5344CB8AC3E}">
        <p14:creationId xmlns:p14="http://schemas.microsoft.com/office/powerpoint/2010/main" val="375721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6</a:t>
            </a:fld>
            <a:endParaRPr lang="de-DE" altLang="de-DE">
              <a:solidFill>
                <a:srgbClr val="000000"/>
              </a:solidFill>
            </a:endParaRPr>
          </a:p>
        </p:txBody>
      </p:sp>
    </p:spTree>
    <p:extLst>
      <p:ext uri="{BB962C8B-B14F-4D97-AF65-F5344CB8AC3E}">
        <p14:creationId xmlns:p14="http://schemas.microsoft.com/office/powerpoint/2010/main" val="272616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40</a:t>
            </a:fld>
            <a:endParaRPr lang="de-DE" altLang="de-DE">
              <a:solidFill>
                <a:srgbClr val="000000"/>
              </a:solidFill>
            </a:endParaRPr>
          </a:p>
        </p:txBody>
      </p:sp>
    </p:spTree>
    <p:extLst>
      <p:ext uri="{BB962C8B-B14F-4D97-AF65-F5344CB8AC3E}">
        <p14:creationId xmlns:p14="http://schemas.microsoft.com/office/powerpoint/2010/main" val="405792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41</a:t>
            </a:fld>
            <a:endParaRPr lang="de-DE" altLang="de-DE"/>
          </a:p>
        </p:txBody>
      </p:sp>
    </p:spTree>
    <p:extLst>
      <p:ext uri="{BB962C8B-B14F-4D97-AF65-F5344CB8AC3E}">
        <p14:creationId xmlns:p14="http://schemas.microsoft.com/office/powerpoint/2010/main" val="242037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7</a:t>
            </a:fld>
            <a:endParaRPr lang="de-DE" altLang="de-DE"/>
          </a:p>
        </p:txBody>
      </p:sp>
    </p:spTree>
    <p:extLst>
      <p:ext uri="{BB962C8B-B14F-4D97-AF65-F5344CB8AC3E}">
        <p14:creationId xmlns:p14="http://schemas.microsoft.com/office/powerpoint/2010/main" val="38026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9</a:t>
            </a:fld>
            <a:endParaRPr lang="de-DE" altLang="de-DE">
              <a:solidFill>
                <a:srgbClr val="000000"/>
              </a:solidFill>
            </a:endParaRPr>
          </a:p>
        </p:txBody>
      </p:sp>
    </p:spTree>
    <p:extLst>
      <p:ext uri="{BB962C8B-B14F-4D97-AF65-F5344CB8AC3E}">
        <p14:creationId xmlns:p14="http://schemas.microsoft.com/office/powerpoint/2010/main" val="20571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10</a:t>
            </a:fld>
            <a:endParaRPr lang="de-DE" altLang="de-DE">
              <a:solidFill>
                <a:srgbClr val="000000"/>
              </a:solidFill>
            </a:endParaRPr>
          </a:p>
        </p:txBody>
      </p:sp>
    </p:spTree>
    <p:extLst>
      <p:ext uri="{BB962C8B-B14F-4D97-AF65-F5344CB8AC3E}">
        <p14:creationId xmlns:p14="http://schemas.microsoft.com/office/powerpoint/2010/main" val="304929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11</a:t>
            </a:fld>
            <a:endParaRPr lang="de-DE" altLang="de-DE">
              <a:solidFill>
                <a:srgbClr val="000000"/>
              </a:solidFill>
            </a:endParaRPr>
          </a:p>
        </p:txBody>
      </p:sp>
    </p:spTree>
    <p:extLst>
      <p:ext uri="{BB962C8B-B14F-4D97-AF65-F5344CB8AC3E}">
        <p14:creationId xmlns:p14="http://schemas.microsoft.com/office/powerpoint/2010/main" val="161010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6608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2A5D1CC-7BA1-84B6-AE3B-72AB9C2EC2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995">
              <a:spcBef>
                <a:spcPct val="30000"/>
              </a:spcBef>
              <a:defRPr sz="1200">
                <a:solidFill>
                  <a:schemeClr val="tx1"/>
                </a:solidFill>
                <a:latin typeface="Arial" panose="020B0604020202020204" pitchFamily="34" charset="0"/>
              </a:defRPr>
            </a:lvl1pPr>
            <a:lvl2pPr marL="750554" indent="-285776" defTabSz="916995">
              <a:spcBef>
                <a:spcPct val="30000"/>
              </a:spcBef>
              <a:defRPr sz="1200">
                <a:solidFill>
                  <a:schemeClr val="tx1"/>
                </a:solidFill>
                <a:latin typeface="Arial" panose="020B0604020202020204" pitchFamily="34" charset="0"/>
              </a:defRPr>
            </a:lvl2pPr>
            <a:lvl3pPr marL="1152524" indent="-229249" defTabSz="916995">
              <a:spcBef>
                <a:spcPct val="30000"/>
              </a:spcBef>
              <a:defRPr sz="1200">
                <a:solidFill>
                  <a:schemeClr val="tx1"/>
                </a:solidFill>
                <a:latin typeface="Arial" panose="020B0604020202020204" pitchFamily="34" charset="0"/>
              </a:defRPr>
            </a:lvl3pPr>
            <a:lvl4pPr marL="1617302" indent="-229249" defTabSz="916995">
              <a:spcBef>
                <a:spcPct val="30000"/>
              </a:spcBef>
              <a:defRPr sz="1200">
                <a:solidFill>
                  <a:schemeClr val="tx1"/>
                </a:solidFill>
                <a:latin typeface="Arial" panose="020B0604020202020204" pitchFamily="34" charset="0"/>
              </a:defRPr>
            </a:lvl4pPr>
            <a:lvl5pPr marL="2078940" indent="-229249" defTabSz="916995">
              <a:spcBef>
                <a:spcPct val="30000"/>
              </a:spcBef>
              <a:defRPr sz="1200">
                <a:solidFill>
                  <a:schemeClr val="tx1"/>
                </a:solidFill>
                <a:latin typeface="Arial" panose="020B0604020202020204" pitchFamily="34" charset="0"/>
              </a:defRPr>
            </a:lvl5pPr>
            <a:lvl6pPr marL="2531156" indent="-229249" defTabSz="916995" eaLnBrk="0" fontAlgn="base" hangingPunct="0">
              <a:spcBef>
                <a:spcPct val="30000"/>
              </a:spcBef>
              <a:spcAft>
                <a:spcPct val="0"/>
              </a:spcAft>
              <a:defRPr sz="1200">
                <a:solidFill>
                  <a:schemeClr val="tx1"/>
                </a:solidFill>
                <a:latin typeface="Arial" panose="020B0604020202020204" pitchFamily="34" charset="0"/>
              </a:defRPr>
            </a:lvl6pPr>
            <a:lvl7pPr marL="2983373" indent="-229249" defTabSz="916995" eaLnBrk="0" fontAlgn="base" hangingPunct="0">
              <a:spcBef>
                <a:spcPct val="30000"/>
              </a:spcBef>
              <a:spcAft>
                <a:spcPct val="0"/>
              </a:spcAft>
              <a:defRPr sz="1200">
                <a:solidFill>
                  <a:schemeClr val="tx1"/>
                </a:solidFill>
                <a:latin typeface="Arial" panose="020B0604020202020204" pitchFamily="34" charset="0"/>
              </a:defRPr>
            </a:lvl7pPr>
            <a:lvl8pPr marL="3435589" indent="-229249" defTabSz="916995" eaLnBrk="0" fontAlgn="base" hangingPunct="0">
              <a:spcBef>
                <a:spcPct val="30000"/>
              </a:spcBef>
              <a:spcAft>
                <a:spcPct val="0"/>
              </a:spcAft>
              <a:defRPr sz="1200">
                <a:solidFill>
                  <a:schemeClr val="tx1"/>
                </a:solidFill>
                <a:latin typeface="Arial" panose="020B0604020202020204" pitchFamily="34" charset="0"/>
              </a:defRPr>
            </a:lvl8pPr>
            <a:lvl9pPr marL="3887806" indent="-229249" defTabSz="91699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477E1-D39E-40AA-8C3A-42FB7A3E2C7A}" type="slidenum">
              <a:rPr lang="de-DE" altLang="de-DE" smtClean="0">
                <a:solidFill>
                  <a:srgbClr val="000000"/>
                </a:solidFill>
              </a:rPr>
              <a:pPr>
                <a:spcBef>
                  <a:spcPct val="0"/>
                </a:spcBef>
              </a:pPr>
              <a:t>14</a:t>
            </a:fld>
            <a:endParaRPr lang="de-DE" altLang="de-DE">
              <a:solidFill>
                <a:srgbClr val="000000"/>
              </a:solidFill>
            </a:endParaRPr>
          </a:p>
        </p:txBody>
      </p:sp>
      <p:sp>
        <p:nvSpPr>
          <p:cNvPr id="51203" name="Rectangle 2">
            <a:extLst>
              <a:ext uri="{FF2B5EF4-FFF2-40B4-BE49-F238E27FC236}">
                <a16:creationId xmlns:a16="http://schemas.microsoft.com/office/drawing/2014/main" id="{9CEC8D32-7C06-5853-CEAF-0A1EE043E58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105C505-7C43-2F47-BE4B-DAD9DAB8DC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13/02/2024</a:t>
            </a:fld>
            <a:r>
              <a:rPr lang="en-GB" altLang="de-DE"/>
              <a:t> - P </a:t>
            </a:r>
            <a:fld id="{2EA9304C-208A-4746-A614-2D16B9B421AA}" type="slidenum">
              <a:rPr lang="en-GB" altLang="de-DE" smtClean="0"/>
              <a:pPr>
                <a:defRPr/>
              </a:pPr>
              <a:t>‹Nr.›</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13/02/2024</a:t>
            </a:fld>
            <a:r>
              <a:rPr lang="en-GB" altLang="de-DE"/>
              <a:t> - P </a:t>
            </a:r>
            <a:fld id="{56EE89C2-84ED-4039-90F3-0927CCD4BEDD}" type="slidenum">
              <a:rPr lang="en-GB" altLang="de-DE" smtClean="0"/>
              <a:pPr>
                <a:defRPr/>
              </a:pPr>
              <a:t>‹Nr.›</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669503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9A85E747-DDEC-EA8B-BBA1-89B5324CAC5A}"/>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13/02/2024</a:t>
            </a:fld>
            <a:r>
              <a:rPr lang="en-GB" altLang="de-DE"/>
              <a:t> - P </a:t>
            </a:r>
            <a:fld id="{58CF78D6-66D1-4642-ABDD-9E87AEFA121F}" type="slidenum">
              <a:rPr lang="en-GB" altLang="de-DE" smtClean="0"/>
              <a:pPr>
                <a:defRPr/>
              </a:pPr>
              <a:t>‹Nr.›</a:t>
            </a:fld>
            <a:endParaRPr lang="en-GB" altLang="de-DE"/>
          </a:p>
        </p:txBody>
      </p:sp>
    </p:spTree>
    <p:extLst>
      <p:ext uri="{BB962C8B-B14F-4D97-AF65-F5344CB8AC3E}">
        <p14:creationId xmlns:p14="http://schemas.microsoft.com/office/powerpoint/2010/main" val="42128228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F576F82-1DE2-05CA-A33D-73F3ACDA5F3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059174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09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DFB7D7-EFC0-668F-D19B-D16F956EA0A7}"/>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8EF19A4F-44A6-A7D6-1144-5B1946809B25}"/>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E6894109-5E9A-76D6-4FAF-8CAD1776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7993F1EC-D899-6463-5EA8-DD76478F91D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174D7A88-4612-8198-B89D-3FD69A1F1D9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E46CE462-0C9E-0009-D89B-B30BFE06D5E1}"/>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B597DB5-4FF1-EE2E-F9CB-AE9BA1B6B2B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2843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13/02/2024</a:t>
            </a:fld>
            <a:r>
              <a:rPr lang="en-GB" altLang="de-DE"/>
              <a:t> - P </a:t>
            </a:r>
            <a:fld id="{A06CABB1-754F-49BD-8A82-5D69CFD9FAA7}" type="slidenum">
              <a:rPr lang="en-GB" altLang="de-DE" smtClean="0"/>
              <a:pPr>
                <a:defRPr/>
              </a:pPr>
              <a:t>‹Nr.›</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13/02/2024</a:t>
            </a:fld>
            <a:r>
              <a:rPr lang="en-GB" altLang="de-DE"/>
              <a:t> - P </a:t>
            </a:r>
            <a:fld id="{DD684A77-9D13-41CE-9CB2-C5E0890E5485}" type="slidenum">
              <a:rPr lang="en-GB" altLang="de-DE" smtClean="0"/>
              <a:pPr>
                <a:defRPr/>
              </a:pPr>
              <a:t>‹Nr.›</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13/02/2024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‹Nr.›</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13/02/2024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‹Nr.›</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13/02/2024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‹Nr.›</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13/02/2024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‹Nr.›</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13/02/2024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‹Nr.›</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13/02/2024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‹Nr.›</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13/02/2024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‹Nr.›</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13/02/2024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‹Nr.›</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13/02/2024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‹Nr.›</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37753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13/02/2024</a:t>
            </a:fld>
            <a:r>
              <a:rPr lang="en-GB" altLang="de-DE"/>
              <a:t> - P </a:t>
            </a:r>
            <a:fld id="{33CCDF14-FCC0-4FA8-B451-C1D43B99EAF4}" type="slidenum">
              <a:rPr lang="en-GB" altLang="de-DE" smtClean="0"/>
              <a:pPr>
                <a:defRPr/>
              </a:pPr>
              <a:t>‹Nr.›</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13/02/2024</a:t>
            </a:fld>
            <a:r>
              <a:rPr lang="en-GB" altLang="de-DE"/>
              <a:t> - P </a:t>
            </a:r>
            <a:fld id="{E5EBAD1E-2BB8-4370-991F-9A3448EABD28}" type="slidenum">
              <a:rPr lang="en-GB" altLang="de-DE" smtClean="0"/>
              <a:pPr>
                <a:defRPr/>
              </a:pPr>
              <a:t>‹Nr.›</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13/02/2024</a:t>
            </a:fld>
            <a:r>
              <a:rPr lang="en-GB" altLang="de-DE"/>
              <a:t> - P </a:t>
            </a:r>
            <a:fld id="{64DBD96E-CD51-4CF4-BE8B-1A146C730973}" type="slidenum">
              <a:rPr lang="en-GB" altLang="de-DE" smtClean="0"/>
              <a:pPr>
                <a:defRPr/>
              </a:pPr>
              <a:t>‹Nr.›</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637573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3054333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631603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4235009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02825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898630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645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183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1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1.xml"/><Relationship Id="rId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2.w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heme" Target="../theme/theme12.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2.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1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0" Type="http://schemas.openxmlformats.org/officeDocument/2006/relationships/theme" Target="../theme/theme13.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2.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1.emf"/><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png"/><Relationship Id="rId5" Type="http://schemas.openxmlformats.org/officeDocument/2006/relationships/slideLayout" Target="../slideLayouts/slideLayout96.xml"/><Relationship Id="rId10" Type="http://schemas.openxmlformats.org/officeDocument/2006/relationships/theme" Target="../theme/theme14.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5" Type="http://schemas.openxmlformats.org/officeDocument/2006/relationships/theme" Target="../theme/theme15.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7.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9.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58" r:id="rId5"/>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[Titel</a:t>
            </a:r>
            <a:r>
              <a:rPr lang="de-DE" sz="1000" kern="1200" baseline="0" dirty="0">
                <a:solidFill>
                  <a:schemeClr val="accent3">
                    <a:lumMod val="50000"/>
                  </a:schemeClr>
                </a:solidFill>
                <a:latin typeface="+mn-lt"/>
                <a:ea typeface="+mn-ea"/>
                <a:cs typeface="Replica Std"/>
              </a:rPr>
              <a:t> der Vorlesung]</a:t>
            </a:r>
            <a:r>
              <a:rPr lang="de-DE" sz="1000" kern="1200" dirty="0">
                <a:solidFill>
                  <a:schemeClr val="accent3">
                    <a:lumMod val="50000"/>
                  </a:schemeClr>
                </a:solidFill>
                <a:latin typeface="+mn-lt"/>
                <a:ea typeface="+mn-ea"/>
                <a:cs typeface="Replica Std"/>
              </a:rPr>
              <a:t> - Prof. Dr.-Ing. Tobias </a:t>
            </a:r>
            <a:r>
              <a:rPr lang="de-DE" sz="1000" kern="1200" dirty="0" err="1">
                <a:solidFill>
                  <a:schemeClr val="accent3">
                    <a:lumMod val="50000"/>
                  </a:schemeClr>
                </a:solidFill>
                <a:latin typeface="+mn-lt"/>
                <a:ea typeface="+mn-ea"/>
                <a:cs typeface="Replica Std"/>
              </a:rPr>
              <a:t>Melz</a:t>
            </a:r>
            <a:r>
              <a:rPr lang="de-DE" sz="1000" kern="1200" baseline="0" dirty="0">
                <a:solidFill>
                  <a:schemeClr val="accent3">
                    <a:lumMod val="50000"/>
                  </a:schemeClr>
                </a:solidFill>
                <a:latin typeface="+mn-lt"/>
                <a:ea typeface="+mn-ea"/>
                <a:cs typeface="Replica Std"/>
              </a:rPr>
              <a:t>          [</a:t>
            </a:r>
            <a:r>
              <a:rPr lang="de-DE" sz="1000" kern="1200" dirty="0">
                <a:solidFill>
                  <a:schemeClr val="accent3">
                    <a:lumMod val="50000"/>
                  </a:schemeClr>
                </a:solidFill>
                <a:latin typeface="Arial" charset="0"/>
                <a:ea typeface="+mn-ea"/>
                <a:cs typeface="Replica Std"/>
              </a:rPr>
              <a:t>Semester]</a:t>
            </a:r>
            <a:r>
              <a:rPr lang="de-DE" sz="1000" kern="1200" baseline="0" dirty="0">
                <a:solidFill>
                  <a:schemeClr val="accent3">
                    <a:lumMod val="50000"/>
                  </a:schemeClr>
                </a:solidFill>
                <a:latin typeface="Arial" charset="0"/>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‹Nr.›</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3199066929"/>
      </p:ext>
    </p:extLst>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65FCB0F3-99D5-9DC6-DD77-15B8CCF1246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CBE2657F-A2E8-3099-A0E6-A8B7F1DE94DC}"/>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EBB4352C-B3AD-97B9-B901-E160C0845445}"/>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816894655"/>
      </p:ext>
    </p:extLst>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‹Nr.›</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13/02/2024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‹Nr.›</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13/02/2024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‹Nr.›</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771970" y="104845"/>
            <a:ext cx="1114571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Damages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2" name="Grafik 1" descr="schaden.jpg">
            <a:extLst>
              <a:ext uri="{FF2B5EF4-FFF2-40B4-BE49-F238E27FC236}">
                <a16:creationId xmlns:a16="http://schemas.microsoft.com/office/drawing/2014/main" id="{4D09BB43-0225-D64B-1766-D06CD3C32D83}"/>
              </a:ext>
            </a:extLst>
          </p:cNvPr>
          <p:cNvPicPr>
            <a:picLocks noChangeAspect="1"/>
          </p:cNvPicPr>
          <p:nvPr/>
        </p:nvPicPr>
        <p:blipFill rotWithShape="1">
          <a:blip r:embed="rId3"/>
          <a:srcRect r="1662" b="3182"/>
          <a:stretch/>
        </p:blipFill>
        <p:spPr>
          <a:xfrm rot="10800000">
            <a:off x="1090702" y="1699147"/>
            <a:ext cx="5269458" cy="3253514"/>
          </a:xfrm>
          <a:prstGeom prst="rect">
            <a:avLst/>
          </a:prstGeom>
        </p:spPr>
      </p:pic>
      <p:sp>
        <p:nvSpPr>
          <p:cNvPr id="5" name="Textfeld 4">
            <a:extLst>
              <a:ext uri="{FF2B5EF4-FFF2-40B4-BE49-F238E27FC236}">
                <a16:creationId xmlns:a16="http://schemas.microsoft.com/office/drawing/2014/main" id="{5B68D80C-782F-1A4E-517F-3F274202B336}"/>
              </a:ext>
            </a:extLst>
          </p:cNvPr>
          <p:cNvSpPr txBox="1"/>
          <p:nvPr/>
        </p:nvSpPr>
        <p:spPr>
          <a:xfrm>
            <a:off x="1084122" y="5359061"/>
            <a:ext cx="9567139" cy="461665"/>
          </a:xfrm>
          <a:prstGeom prst="rect">
            <a:avLst/>
          </a:prstGeom>
          <a:noFill/>
        </p:spPr>
        <p:txBody>
          <a:bodyPr wrap="square" rtlCol="0">
            <a:spAutoFit/>
          </a:bodyPr>
          <a:lstStyle/>
          <a:p>
            <a:r>
              <a:rPr lang="de-DE" sz="2400" dirty="0">
                <a:solidFill>
                  <a:srgbClr val="0000FF"/>
                </a:solidFill>
                <a:latin typeface="+mn-lt"/>
              </a:rPr>
              <a:t>Damage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of</a:t>
            </a:r>
            <a:r>
              <a:rPr lang="de-DE" sz="2400" b="0" dirty="0">
                <a:latin typeface="+mn-lt"/>
              </a:rPr>
              <a:t> a large Turbogenerator System</a:t>
            </a:r>
          </a:p>
        </p:txBody>
      </p:sp>
    </p:spTree>
    <p:extLst>
      <p:ext uri="{BB962C8B-B14F-4D97-AF65-F5344CB8AC3E}">
        <p14:creationId xmlns:p14="http://schemas.microsoft.com/office/powerpoint/2010/main" val="225197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922947" y="115922"/>
            <a:ext cx="106480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Failures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4" name="Grafik 3">
            <a:extLst>
              <a:ext uri="{FF2B5EF4-FFF2-40B4-BE49-F238E27FC236}">
                <a16:creationId xmlns:a16="http://schemas.microsoft.com/office/drawing/2014/main" id="{498DBAAC-5986-7C63-EDC8-E67D9C296D62}"/>
              </a:ext>
            </a:extLst>
          </p:cNvPr>
          <p:cNvPicPr>
            <a:picLocks noChangeAspect="1"/>
          </p:cNvPicPr>
          <p:nvPr/>
        </p:nvPicPr>
        <p:blipFill>
          <a:blip r:embed="rId3"/>
          <a:stretch>
            <a:fillRect/>
          </a:stretch>
        </p:blipFill>
        <p:spPr>
          <a:xfrm>
            <a:off x="1162227" y="1452785"/>
            <a:ext cx="9092725" cy="4563454"/>
          </a:xfrm>
          <a:prstGeom prst="rect">
            <a:avLst/>
          </a:prstGeom>
        </p:spPr>
      </p:pic>
      <p:sp>
        <p:nvSpPr>
          <p:cNvPr id="2" name="Rechteck 1">
            <a:extLst>
              <a:ext uri="{FF2B5EF4-FFF2-40B4-BE49-F238E27FC236}">
                <a16:creationId xmlns:a16="http://schemas.microsoft.com/office/drawing/2014/main" id="{ABBC228B-C6C7-DEA6-5848-E06F67BF8E1C}"/>
              </a:ext>
            </a:extLst>
          </p:cNvPr>
          <p:cNvSpPr/>
          <p:nvPr/>
        </p:nvSpPr>
        <p:spPr>
          <a:xfrm>
            <a:off x="1534160" y="5120640"/>
            <a:ext cx="318008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1C69FCE-34C7-3CF3-5942-AB28F425B2E5}"/>
              </a:ext>
            </a:extLst>
          </p:cNvPr>
          <p:cNvSpPr txBox="1"/>
          <p:nvPr/>
        </p:nvSpPr>
        <p:spPr>
          <a:xfrm>
            <a:off x="6320549" y="1565857"/>
            <a:ext cx="3768980" cy="830997"/>
          </a:xfrm>
          <a:prstGeom prst="rect">
            <a:avLst/>
          </a:prstGeom>
          <a:noFill/>
        </p:spPr>
        <p:txBody>
          <a:bodyPr wrap="none" rtlCol="0">
            <a:spAutoFit/>
          </a:bodyPr>
          <a:lstStyle/>
          <a:p>
            <a:r>
              <a:rPr lang="de-DE" sz="2400" dirty="0" err="1">
                <a:solidFill>
                  <a:srgbClr val="0000FF"/>
                </a:solidFill>
                <a:latin typeface="+mn-lt"/>
              </a:rPr>
              <a:t>Failures</a:t>
            </a:r>
            <a:r>
              <a:rPr lang="de-DE" sz="2400" dirty="0">
                <a:solidFill>
                  <a:srgbClr val="0000FF"/>
                </a:solidFill>
                <a:latin typeface="+mn-lt"/>
              </a:rPr>
              <a:t> in Couplings </a:t>
            </a:r>
            <a:r>
              <a:rPr lang="de-DE" sz="2400" b="0" dirty="0" err="1">
                <a:latin typeface="+mn-lt"/>
              </a:rPr>
              <a:t>of</a:t>
            </a:r>
            <a:r>
              <a:rPr lang="de-DE" sz="2400" dirty="0">
                <a:latin typeface="+mn-lt"/>
              </a:rPr>
              <a:t> </a:t>
            </a:r>
          </a:p>
          <a:p>
            <a:r>
              <a:rPr lang="de-DE" sz="2400" b="0" dirty="0">
                <a:latin typeface="+mn-lt"/>
              </a:rPr>
              <a:t>Turbogenerators</a:t>
            </a:r>
          </a:p>
        </p:txBody>
      </p:sp>
    </p:spTree>
    <p:extLst>
      <p:ext uri="{BB962C8B-B14F-4D97-AF65-F5344CB8AC3E}">
        <p14:creationId xmlns:p14="http://schemas.microsoft.com/office/powerpoint/2010/main" val="39568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2846D2B6-43A6-3FEB-205D-111AA4EF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546" y="1688470"/>
            <a:ext cx="8855902" cy="45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40070C35-B421-4610-D984-F25CF74E28CD}"/>
              </a:ext>
            </a:extLst>
          </p:cNvPr>
          <p:cNvSpPr txBox="1"/>
          <p:nvPr/>
        </p:nvSpPr>
        <p:spPr>
          <a:xfrm>
            <a:off x="1540703" y="158373"/>
            <a:ext cx="7343677" cy="830997"/>
          </a:xfrm>
          <a:prstGeom prst="rect">
            <a:avLst/>
          </a:prstGeom>
          <a:noFill/>
        </p:spPr>
        <p:txBody>
          <a:bodyPr wrap="none" rtlCol="0">
            <a:spAutoFit/>
          </a:bodyPr>
          <a:lstStyle/>
          <a:p>
            <a:r>
              <a:rPr lang="de-DE" sz="2400" dirty="0">
                <a:solidFill>
                  <a:srgbClr val="0000FF"/>
                </a:solidFill>
                <a:latin typeface="+mj-lt"/>
              </a:rPr>
              <a:t>Definition </a:t>
            </a:r>
            <a:r>
              <a:rPr lang="de-DE" sz="2400" dirty="0" err="1">
                <a:solidFill>
                  <a:srgbClr val="0000FF"/>
                </a:solidFill>
                <a:latin typeface="+mj-lt"/>
              </a:rPr>
              <a:t>of</a:t>
            </a:r>
            <a:r>
              <a:rPr lang="de-DE" sz="2400" dirty="0">
                <a:solidFill>
                  <a:srgbClr val="0000FF"/>
                </a:solidFill>
                <a:latin typeface="+mj-lt"/>
              </a:rPr>
              <a:t> Sub </a:t>
            </a:r>
            <a:r>
              <a:rPr lang="de-DE" sz="2400" dirty="0" err="1">
                <a:solidFill>
                  <a:srgbClr val="0000FF"/>
                </a:solidFill>
                <a:latin typeface="+mj-lt"/>
              </a:rPr>
              <a:t>Synchronous</a:t>
            </a:r>
            <a:r>
              <a:rPr lang="de-DE" sz="2400" dirty="0">
                <a:solidFill>
                  <a:srgbClr val="0000FF"/>
                </a:solidFill>
                <a:latin typeface="+mj-lt"/>
              </a:rPr>
              <a:t> </a:t>
            </a:r>
            <a:r>
              <a:rPr lang="de-DE" sz="2400" dirty="0" err="1">
                <a:solidFill>
                  <a:srgbClr val="0000FF"/>
                </a:solidFill>
                <a:latin typeface="+mj-lt"/>
              </a:rPr>
              <a:t>Resonance</a:t>
            </a:r>
            <a:r>
              <a:rPr lang="de-DE" sz="2400" dirty="0">
                <a:solidFill>
                  <a:srgbClr val="0000FF"/>
                </a:solidFill>
                <a:latin typeface="+mj-lt"/>
              </a:rPr>
              <a:t> (SSR)</a:t>
            </a:r>
          </a:p>
          <a:p>
            <a:r>
              <a:rPr lang="de-DE" sz="2400" b="0" dirty="0">
                <a:latin typeface="+mj-lt"/>
              </a:rPr>
              <a:t>IEEE Terms and Definition </a:t>
            </a:r>
            <a:r>
              <a:rPr lang="de-DE" sz="2400" b="0" dirty="0" err="1">
                <a:latin typeface="+mj-lt"/>
              </a:rPr>
              <a:t>for</a:t>
            </a:r>
            <a:r>
              <a:rPr lang="de-DE" sz="2400" b="0" dirty="0">
                <a:latin typeface="+mj-lt"/>
              </a:rPr>
              <a:t> SSR</a:t>
            </a:r>
          </a:p>
        </p:txBody>
      </p:sp>
      <p:cxnSp>
        <p:nvCxnSpPr>
          <p:cNvPr id="4" name="Gerader Verbinder 3">
            <a:extLst>
              <a:ext uri="{FF2B5EF4-FFF2-40B4-BE49-F238E27FC236}">
                <a16:creationId xmlns:a16="http://schemas.microsoft.com/office/drawing/2014/main" id="{2B58BC18-781D-F800-0B55-55049AAD0C51}"/>
              </a:ext>
            </a:extLst>
          </p:cNvPr>
          <p:cNvCxnSpPr/>
          <p:nvPr/>
        </p:nvCxnSpPr>
        <p:spPr>
          <a:xfrm>
            <a:off x="1540703" y="168847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AA5BB64-FCF7-B917-EADC-C02D76BE0775}"/>
              </a:ext>
            </a:extLst>
          </p:cNvPr>
          <p:cNvCxnSpPr>
            <a:cxnSpLocks/>
          </p:cNvCxnSpPr>
          <p:nvPr/>
        </p:nvCxnSpPr>
        <p:spPr>
          <a:xfrm flipH="1">
            <a:off x="1540703" y="444500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3C8C291-AB4B-87A1-C107-1B3D42A9F6FD}"/>
              </a:ext>
            </a:extLst>
          </p:cNvPr>
          <p:cNvCxnSpPr/>
          <p:nvPr/>
        </p:nvCxnSpPr>
        <p:spPr>
          <a:xfrm>
            <a:off x="1540703"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A64102A-3C69-CBFD-3777-3B0159A370B6}"/>
              </a:ext>
            </a:extLst>
          </p:cNvPr>
          <p:cNvCxnSpPr>
            <a:cxnSpLocks/>
          </p:cNvCxnSpPr>
          <p:nvPr/>
        </p:nvCxnSpPr>
        <p:spPr>
          <a:xfrm flipV="1">
            <a:off x="10210800"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with</a:t>
            </a:r>
            <a:r>
              <a:rPr lang="de-DE" altLang="de-DE" sz="2400" dirty="0">
                <a:solidFill>
                  <a:srgbClr val="000000"/>
                </a:solidFill>
                <a:latin typeface="Arial" charset="0"/>
              </a:rPr>
              <a:t> </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7461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78" name="Group 42">
            <a:extLst>
              <a:ext uri="{FF2B5EF4-FFF2-40B4-BE49-F238E27FC236}">
                <a16:creationId xmlns:a16="http://schemas.microsoft.com/office/drawing/2014/main" id="{77D165E1-54B8-8A10-123B-FF500C43DA16}"/>
              </a:ext>
            </a:extLst>
          </p:cNvPr>
          <p:cNvGrpSpPr>
            <a:grpSpLocks/>
          </p:cNvGrpSpPr>
          <p:nvPr/>
        </p:nvGrpSpPr>
        <p:grpSpPr bwMode="auto">
          <a:xfrm>
            <a:off x="2069899" y="1262754"/>
            <a:ext cx="8124825" cy="4184650"/>
            <a:chOff x="180" y="672"/>
            <a:chExt cx="5370" cy="2862"/>
          </a:xfrm>
        </p:grpSpPr>
        <p:sp>
          <p:nvSpPr>
            <p:cNvPr id="50192" name="Rectangle 31">
              <a:extLst>
                <a:ext uri="{FF2B5EF4-FFF2-40B4-BE49-F238E27FC236}">
                  <a16:creationId xmlns:a16="http://schemas.microsoft.com/office/drawing/2014/main" id="{4E0AEEE9-F946-EE0A-E5E0-BB661EC44FC9}"/>
                </a:ext>
              </a:extLst>
            </p:cNvPr>
            <p:cNvSpPr>
              <a:spLocks noChangeArrowheads="1"/>
            </p:cNvSpPr>
            <p:nvPr/>
          </p:nvSpPr>
          <p:spPr bwMode="auto">
            <a:xfrm flipV="1">
              <a:off x="180" y="672"/>
              <a:ext cx="5370" cy="2862"/>
            </a:xfrm>
            <a:prstGeom prst="rect">
              <a:avLst/>
            </a:prstGeom>
            <a:gradFill rotWithShape="1">
              <a:gsLst>
                <a:gs pos="0">
                  <a:srgbClr val="B2B2B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pic>
          <p:nvPicPr>
            <p:cNvPr id="50193" name="Picture 30">
              <a:extLst>
                <a:ext uri="{FF2B5EF4-FFF2-40B4-BE49-F238E27FC236}">
                  <a16:creationId xmlns:a16="http://schemas.microsoft.com/office/drawing/2014/main" id="{55929563-EB3D-68BB-B3AB-0396468F2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674"/>
              <a:ext cx="5322" cy="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179" name="Oval 40">
            <a:extLst>
              <a:ext uri="{FF2B5EF4-FFF2-40B4-BE49-F238E27FC236}">
                <a16:creationId xmlns:a16="http://schemas.microsoft.com/office/drawing/2014/main" id="{3EC964F8-E31C-A28D-65C3-B2F7415A1604}"/>
              </a:ext>
            </a:extLst>
          </p:cNvPr>
          <p:cNvSpPr>
            <a:spLocks noChangeArrowheads="1"/>
          </p:cNvSpPr>
          <p:nvPr/>
        </p:nvSpPr>
        <p:spPr bwMode="auto">
          <a:xfrm>
            <a:off x="5899150" y="2670175"/>
            <a:ext cx="88900" cy="889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sp>
        <p:nvSpPr>
          <p:cNvPr id="50180" name="Rechteck 1">
            <a:extLst>
              <a:ext uri="{FF2B5EF4-FFF2-40B4-BE49-F238E27FC236}">
                <a16:creationId xmlns:a16="http://schemas.microsoft.com/office/drawing/2014/main" id="{C46CD5A1-2467-0C69-23DE-8A867372CED3}"/>
              </a:ext>
            </a:extLst>
          </p:cNvPr>
          <p:cNvSpPr>
            <a:spLocks noChangeArrowheads="1"/>
          </p:cNvSpPr>
          <p:nvPr/>
        </p:nvSpPr>
        <p:spPr bwMode="auto">
          <a:xfrm>
            <a:off x="767443" y="78848"/>
            <a:ext cx="101739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de-DE" altLang="de-DE" sz="2400" dirty="0" err="1">
                <a:solidFill>
                  <a:srgbClr val="0000FF"/>
                </a:solidFill>
                <a:latin typeface="Arial" panose="020B0604020202020204" pitchFamily="34" charset="0"/>
              </a:rPr>
              <a:t>Excitation</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of</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Vibrations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inTurbogenerators</a:t>
            </a:r>
            <a:r>
              <a:rPr lang="de-DE" altLang="de-DE" sz="2400" dirty="0">
                <a:solidFill>
                  <a:srgbClr val="0000FF"/>
                </a:solidFill>
                <a:latin typeface="Arial" panose="020B0604020202020204" pitchFamily="34" charset="0"/>
              </a:rPr>
              <a:t> due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Air Gap Torques </a:t>
            </a:r>
          </a:p>
          <a:p>
            <a:pPr eaLnBrk="1" hangingPunct="1"/>
            <a:r>
              <a:rPr lang="de-DE" altLang="de-DE" sz="2400" b="0" dirty="0">
                <a:solidFill>
                  <a:srgbClr val="000000"/>
                </a:solidFill>
                <a:latin typeface="Arial" panose="020B0604020202020204" pitchFamily="34" charset="0"/>
              </a:rPr>
              <a:t>Generator Cross </a:t>
            </a:r>
            <a:r>
              <a:rPr lang="de-DE" altLang="de-DE" sz="2400" b="0" dirty="0" err="1">
                <a:solidFill>
                  <a:srgbClr val="000000"/>
                </a:solidFill>
                <a:latin typeface="Arial" panose="020B0604020202020204" pitchFamily="34" charset="0"/>
              </a:rPr>
              <a:t>Section</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with</a:t>
            </a:r>
            <a:r>
              <a:rPr lang="de-DE" altLang="de-DE" sz="2400" b="0" dirty="0">
                <a:solidFill>
                  <a:srgbClr val="000000"/>
                </a:solidFill>
                <a:latin typeface="Arial" panose="020B0604020202020204" pitchFamily="34" charset="0"/>
              </a:rPr>
              <a:t> Rotor and Stator  </a:t>
            </a:r>
          </a:p>
        </p:txBody>
      </p:sp>
      <p:sp>
        <p:nvSpPr>
          <p:cNvPr id="50182" name="Textfeld 2">
            <a:extLst>
              <a:ext uri="{FF2B5EF4-FFF2-40B4-BE49-F238E27FC236}">
                <a16:creationId xmlns:a16="http://schemas.microsoft.com/office/drawing/2014/main" id="{024A1711-0595-E470-52F5-46EC1FF505BE}"/>
              </a:ext>
            </a:extLst>
          </p:cNvPr>
          <p:cNvSpPr txBox="1">
            <a:spLocks noChangeArrowheads="1"/>
          </p:cNvSpPr>
          <p:nvPr/>
        </p:nvSpPr>
        <p:spPr bwMode="auto">
          <a:xfrm>
            <a:off x="767443" y="5641649"/>
            <a:ext cx="10278929" cy="83099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de-DE" altLang="de-DE" sz="2400" dirty="0" err="1">
                <a:solidFill>
                  <a:srgbClr val="0000FF"/>
                </a:solidFill>
                <a:latin typeface="+mn-lt"/>
              </a:rPr>
              <a:t>Excitation</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t>
            </a:r>
            <a:r>
              <a:rPr lang="de-DE" altLang="de-DE" sz="2400" dirty="0" err="1">
                <a:solidFill>
                  <a:srgbClr val="0000FF"/>
                </a:solidFill>
                <a:latin typeface="+mn-lt"/>
              </a:rPr>
              <a:t>Torsional</a:t>
            </a:r>
            <a:r>
              <a:rPr lang="de-DE" altLang="de-DE" sz="2400" dirty="0">
                <a:solidFill>
                  <a:srgbClr val="0000FF"/>
                </a:solidFill>
                <a:latin typeface="+mn-lt"/>
              </a:rPr>
              <a:t> </a:t>
            </a:r>
            <a:r>
              <a:rPr lang="de-DE" altLang="de-DE" sz="2400" dirty="0" err="1">
                <a:solidFill>
                  <a:srgbClr val="0000FF"/>
                </a:solidFill>
                <a:latin typeface="+mn-lt"/>
              </a:rPr>
              <a:t>Vibrations</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 </a:t>
            </a:r>
            <a:r>
              <a:rPr lang="de-DE" altLang="de-DE" sz="2400" dirty="0">
                <a:solidFill>
                  <a:srgbClr val="0000FF"/>
                </a:solidFill>
                <a:latin typeface="+mn-lt"/>
              </a:rPr>
              <a:t>Turbogenerator </a:t>
            </a:r>
            <a:r>
              <a:rPr lang="de-DE" altLang="de-DE" sz="2400" dirty="0" err="1">
                <a:solidFill>
                  <a:srgbClr val="0000FF"/>
                </a:solidFill>
                <a:latin typeface="+mn-lt"/>
              </a:rPr>
              <a:t>Shaft</a:t>
            </a:r>
            <a:r>
              <a:rPr lang="de-DE" altLang="de-DE" sz="2400" dirty="0">
                <a:solidFill>
                  <a:srgbClr val="0000FF"/>
                </a:solidFill>
                <a:latin typeface="+mn-lt"/>
              </a:rPr>
              <a:t> Train </a:t>
            </a:r>
            <a:r>
              <a:rPr lang="de-DE" altLang="de-DE" sz="2400" b="0" dirty="0">
                <a:latin typeface="+mn-lt"/>
              </a:rPr>
              <a:t>due </a:t>
            </a:r>
            <a:r>
              <a:rPr lang="de-DE" altLang="de-DE" sz="2400" b="0" dirty="0" err="1">
                <a:latin typeface="+mn-lt"/>
              </a:rPr>
              <a:t>to</a:t>
            </a:r>
            <a:r>
              <a:rPr lang="de-DE" altLang="de-DE" sz="2400" b="0" dirty="0">
                <a:latin typeface="+mn-lt"/>
              </a:rPr>
              <a:t> an </a:t>
            </a:r>
            <a:r>
              <a:rPr lang="de-DE" altLang="de-DE" sz="2400" dirty="0">
                <a:solidFill>
                  <a:srgbClr val="FF0000"/>
                </a:solidFill>
                <a:latin typeface="+mn-lt"/>
              </a:rPr>
              <a:t>Air Gap Torque, </a:t>
            </a:r>
            <a:r>
              <a:rPr lang="de-DE" altLang="de-DE" sz="2400" b="0" dirty="0" err="1">
                <a:latin typeface="+mn-lt"/>
              </a:rPr>
              <a:t>generated</a:t>
            </a:r>
            <a:r>
              <a:rPr lang="de-DE" altLang="de-DE" sz="2400" b="0" dirty="0">
                <a:latin typeface="+mn-lt"/>
              </a:rPr>
              <a:t> by </a:t>
            </a:r>
            <a:r>
              <a:rPr lang="de-DE" altLang="de-DE" sz="2400" dirty="0">
                <a:solidFill>
                  <a:srgbClr val="FF0000"/>
                </a:solidFill>
                <a:latin typeface="+mn-lt"/>
              </a:rPr>
              <a:t>Electro-</a:t>
            </a:r>
            <a:r>
              <a:rPr lang="de-DE" altLang="de-DE" sz="2400" dirty="0" err="1">
                <a:solidFill>
                  <a:srgbClr val="0000FF"/>
                </a:solidFill>
                <a:latin typeface="+mn-lt"/>
              </a:rPr>
              <a:t>Mechanical</a:t>
            </a:r>
            <a:r>
              <a:rPr lang="de-DE" altLang="de-DE" sz="2400" dirty="0">
                <a:solidFill>
                  <a:srgbClr val="FF0000"/>
                </a:solidFill>
                <a:latin typeface="+mn-lt"/>
              </a:rPr>
              <a:t> </a:t>
            </a:r>
            <a:r>
              <a:rPr lang="de-DE" altLang="de-DE" sz="2400" b="0" dirty="0">
                <a:latin typeface="+mn-lt"/>
              </a:rPr>
              <a:t>Interaction</a:t>
            </a:r>
          </a:p>
        </p:txBody>
      </p:sp>
      <p:sp>
        <p:nvSpPr>
          <p:cNvPr id="5" name="Textfeld 4">
            <a:extLst>
              <a:ext uri="{FF2B5EF4-FFF2-40B4-BE49-F238E27FC236}">
                <a16:creationId xmlns:a16="http://schemas.microsoft.com/office/drawing/2014/main" id="{EBF90658-A4E4-8A86-CD2A-AF5B8C6EAD43}"/>
              </a:ext>
            </a:extLst>
          </p:cNvPr>
          <p:cNvSpPr txBox="1"/>
          <p:nvPr/>
        </p:nvSpPr>
        <p:spPr>
          <a:xfrm>
            <a:off x="5898780" y="2700483"/>
            <a:ext cx="915635" cy="400110"/>
          </a:xfrm>
          <a:prstGeom prst="rect">
            <a:avLst/>
          </a:prstGeom>
          <a:noFill/>
        </p:spPr>
        <p:txBody>
          <a:bodyPr wrap="none">
            <a:spAutoFit/>
          </a:bodyPr>
          <a:lstStyle/>
          <a:p>
            <a:pPr>
              <a:defRPr/>
            </a:pPr>
            <a:r>
              <a:rPr lang="de-DE" sz="2000" dirty="0">
                <a:solidFill>
                  <a:srgbClr val="0000FF"/>
                </a:solidFill>
                <a:latin typeface="+mn-lt"/>
              </a:rPr>
              <a:t>Stato</a:t>
            </a:r>
            <a:r>
              <a:rPr lang="de-DE" dirty="0">
                <a:solidFill>
                  <a:srgbClr val="0000FF"/>
                </a:solidFill>
                <a:latin typeface="+mn-lt"/>
              </a:rPr>
              <a:t>r</a:t>
            </a:r>
          </a:p>
        </p:txBody>
      </p:sp>
      <p:sp>
        <p:nvSpPr>
          <p:cNvPr id="3" name="Rechteck 2">
            <a:extLst>
              <a:ext uri="{FF2B5EF4-FFF2-40B4-BE49-F238E27FC236}">
                <a16:creationId xmlns:a16="http://schemas.microsoft.com/office/drawing/2014/main" id="{C64738A5-4A7D-632D-DE47-B2DC3A83A71A}"/>
              </a:ext>
            </a:extLst>
          </p:cNvPr>
          <p:cNvSpPr/>
          <p:nvPr/>
        </p:nvSpPr>
        <p:spPr>
          <a:xfrm flipV="1">
            <a:off x="3432175" y="1995488"/>
            <a:ext cx="5170488" cy="106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7D076A8B-BB73-5F54-96BD-0A96CEEA80CB}"/>
              </a:ext>
            </a:extLst>
          </p:cNvPr>
          <p:cNvPicPr>
            <a:picLocks noChangeAspect="1"/>
          </p:cNvPicPr>
          <p:nvPr/>
        </p:nvPicPr>
        <p:blipFill>
          <a:blip r:embed="rId4"/>
          <a:stretch>
            <a:fillRect/>
          </a:stretch>
        </p:blipFill>
        <p:spPr>
          <a:xfrm>
            <a:off x="5988050" y="3228579"/>
            <a:ext cx="1127858" cy="481626"/>
          </a:xfrm>
          <a:prstGeom prst="rect">
            <a:avLst/>
          </a:prstGeom>
        </p:spPr>
      </p:pic>
      <p:cxnSp>
        <p:nvCxnSpPr>
          <p:cNvPr id="6" name="Gerade Verbindung mit Pfeil 5">
            <a:extLst>
              <a:ext uri="{FF2B5EF4-FFF2-40B4-BE49-F238E27FC236}">
                <a16:creationId xmlns:a16="http://schemas.microsoft.com/office/drawing/2014/main" id="{40C682D3-D3CC-811C-FB13-BFEE1ECAE83F}"/>
              </a:ext>
            </a:extLst>
          </p:cNvPr>
          <p:cNvCxnSpPr>
            <a:cxnSpLocks/>
          </p:cNvCxnSpPr>
          <p:nvPr/>
        </p:nvCxnSpPr>
        <p:spPr>
          <a:xfrm>
            <a:off x="6750295" y="3481209"/>
            <a:ext cx="3606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AD3928D-0E25-1F61-BA07-7C1C4A66C7F7}"/>
              </a:ext>
            </a:extLst>
          </p:cNvPr>
          <p:cNvSpPr txBox="1"/>
          <p:nvPr/>
        </p:nvSpPr>
        <p:spPr>
          <a:xfrm>
            <a:off x="1333500" y="3244562"/>
            <a:ext cx="6991350" cy="400110"/>
          </a:xfrm>
          <a:prstGeom prst="rect">
            <a:avLst/>
          </a:prstGeom>
          <a:noFill/>
        </p:spPr>
        <p:txBody>
          <a:bodyPr wrap="square">
            <a:spAutoFit/>
          </a:bodyPr>
          <a:lstStyle/>
          <a:p>
            <a:r>
              <a:rPr lang="de-DE" dirty="0">
                <a:solidFill>
                  <a:srgbClr val="0000FF"/>
                </a:solidFill>
                <a:latin typeface="+mn-lt"/>
              </a:rPr>
              <a:t>                                        </a:t>
            </a:r>
            <a:r>
              <a:rPr lang="de-DE" sz="2000" dirty="0">
                <a:solidFill>
                  <a:srgbClr val="FF0000"/>
                </a:solidFill>
                <a:latin typeface="+mn-lt"/>
              </a:rPr>
              <a:t>Air Gap Torque                       </a:t>
            </a:r>
            <a:r>
              <a:rPr lang="de-DE" sz="2000" dirty="0">
                <a:solidFill>
                  <a:srgbClr val="0000FF"/>
                </a:solidFill>
                <a:latin typeface="+mn-lt"/>
              </a:rPr>
              <a:t>Rotor</a:t>
            </a:r>
            <a:r>
              <a:rPr lang="de-DE" dirty="0">
                <a:solidFill>
                  <a:srgbClr val="FF0000"/>
                </a:solidFill>
                <a:latin typeface="+mn-lt"/>
              </a:rPr>
              <a:t> </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78"/>
                                        </p:tgtEl>
                                        <p:attrNameLst>
                                          <p:attrName>style.visibility</p:attrName>
                                        </p:attrNameLst>
                                      </p:cBhvr>
                                      <p:to>
                                        <p:strVal val="visible"/>
                                      </p:to>
                                    </p:set>
                                    <p:animEffect transition="in" filter="fade">
                                      <p:cBhvr>
                                        <p:cTn id="7" dur="1000"/>
                                        <p:tgtEl>
                                          <p:spTgt spid="9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feld 2">
            <a:extLst>
              <a:ext uri="{FF2B5EF4-FFF2-40B4-BE49-F238E27FC236}">
                <a16:creationId xmlns:a16="http://schemas.microsoft.com/office/drawing/2014/main" id="{38E09638-F5D6-E308-954A-E8A262A2957C}"/>
              </a:ext>
            </a:extLst>
          </p:cNvPr>
          <p:cNvSpPr txBox="1">
            <a:spLocks noChangeArrowheads="1"/>
          </p:cNvSpPr>
          <p:nvPr/>
        </p:nvSpPr>
        <p:spPr bwMode="auto">
          <a:xfrm>
            <a:off x="1071563" y="6056878"/>
            <a:ext cx="10256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Elektromechanical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Rotor &amp;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Generator &amp; </a:t>
            </a:r>
            <a:r>
              <a:rPr kumimoji="0" lang="de-DE" altLang="de-DE" sz="2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rPr>
              <a:t>Grid</a:t>
            </a:r>
            <a:endParaRPr kumimoji="0" lang="de-DE" altLang="de-DE"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0419" name="Textfeld 1">
            <a:extLst>
              <a:ext uri="{FF2B5EF4-FFF2-40B4-BE49-F238E27FC236}">
                <a16:creationId xmlns:a16="http://schemas.microsoft.com/office/drawing/2014/main" id="{FC2BDCB7-B58C-6DFF-B522-17BB266A4D8D}"/>
              </a:ext>
            </a:extLst>
          </p:cNvPr>
          <p:cNvSpPr txBox="1">
            <a:spLocks noChangeArrowheads="1"/>
          </p:cNvSpPr>
          <p:nvPr/>
        </p:nvSpPr>
        <p:spPr bwMode="auto">
          <a:xfrm>
            <a:off x="898314" y="93362"/>
            <a:ext cx="10057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0420" name="Grafik 1">
            <a:extLst>
              <a:ext uri="{FF2B5EF4-FFF2-40B4-BE49-F238E27FC236}">
                <a16:creationId xmlns:a16="http://schemas.microsoft.com/office/drawing/2014/main" id="{A97035E3-2405-E000-5969-F68CBAA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954" y="2621396"/>
            <a:ext cx="45513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uppieren 5">
            <a:extLst>
              <a:ext uri="{FF2B5EF4-FFF2-40B4-BE49-F238E27FC236}">
                <a16:creationId xmlns:a16="http://schemas.microsoft.com/office/drawing/2014/main" id="{774C5FBB-8834-B30D-8D4C-D71CAE580BBB}"/>
              </a:ext>
            </a:extLst>
          </p:cNvPr>
          <p:cNvGrpSpPr>
            <a:grpSpLocks/>
          </p:cNvGrpSpPr>
          <p:nvPr/>
        </p:nvGrpSpPr>
        <p:grpSpPr bwMode="auto">
          <a:xfrm>
            <a:off x="3582988" y="3976688"/>
            <a:ext cx="4629150" cy="1808162"/>
            <a:chOff x="4376021" y="3460971"/>
            <a:chExt cx="4112351" cy="1260689"/>
          </a:xfrm>
        </p:grpSpPr>
        <p:sp>
          <p:nvSpPr>
            <p:cNvPr id="7" name="Textfeld 6">
              <a:extLst>
                <a:ext uri="{FF2B5EF4-FFF2-40B4-BE49-F238E27FC236}">
                  <a16:creationId xmlns:a16="http://schemas.microsoft.com/office/drawing/2014/main" id="{C847A292-5261-B9F6-45F8-9E098E4BB397}"/>
                </a:ext>
              </a:extLst>
            </p:cNvPr>
            <p:cNvSpPr txBox="1"/>
            <p:nvPr/>
          </p:nvSpPr>
          <p:spPr>
            <a:xfrm>
              <a:off x="7346052" y="3460971"/>
              <a:ext cx="1139520"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err="1">
                  <a:ln>
                    <a:noFill/>
                  </a:ln>
                  <a:solidFill>
                    <a:srgbClr val="0000FF"/>
                  </a:solidFill>
                  <a:effectLst/>
                  <a:uLnTx/>
                  <a:uFillTx/>
                  <a:latin typeface="Arial" charset="0"/>
                  <a:ea typeface="+mn-ea"/>
                  <a:cs typeface="+mn-cs"/>
                </a:rPr>
                <a:t>Mechanic</a:t>
              </a:r>
              <a:endParaRPr kumimoji="0" lang="de-DE" sz="2000" b="0" i="0" u="none" strike="noStrike" kern="0" cap="none" spc="0" normalizeH="0" baseline="0" noProof="0" dirty="0">
                <a:ln>
                  <a:noFill/>
                </a:ln>
                <a:solidFill>
                  <a:srgbClr val="0000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88C15EA8-CE58-C0E6-CFB0-CCDAC2E18ABF}"/>
                </a:ext>
              </a:extLst>
            </p:cNvPr>
            <p:cNvSpPr txBox="1"/>
            <p:nvPr/>
          </p:nvSpPr>
          <p:spPr>
            <a:xfrm>
              <a:off x="4376021" y="4430562"/>
              <a:ext cx="911673"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0000"/>
                  </a:solidFill>
                  <a:effectLst/>
                  <a:uLnTx/>
                  <a:uFillTx/>
                  <a:latin typeface="Arial" charset="0"/>
                  <a:ea typeface="+mn-ea"/>
                  <a:cs typeface="+mn-cs"/>
                </a:rPr>
                <a:t>Electric</a:t>
              </a:r>
            </a:p>
          </p:txBody>
        </p:sp>
        <p:sp>
          <p:nvSpPr>
            <p:cNvPr id="9" name="Ellipse 8">
              <a:extLst>
                <a:ext uri="{FF2B5EF4-FFF2-40B4-BE49-F238E27FC236}">
                  <a16:creationId xmlns:a16="http://schemas.microsoft.com/office/drawing/2014/main" id="{67515844-2D94-26E7-FF0B-B53458D6D3A5}"/>
                </a:ext>
              </a:extLst>
            </p:cNvPr>
            <p:cNvSpPr/>
            <p:nvPr/>
          </p:nvSpPr>
          <p:spPr>
            <a:xfrm>
              <a:off x="5185517" y="3754283"/>
              <a:ext cx="2467975" cy="676279"/>
            </a:xfrm>
            <a:prstGeom prst="ellipse">
              <a:avLst/>
            </a:prstGeom>
            <a:noFill/>
            <a:ln w="25400" cap="flat" cmpd="sng" algn="ctr">
              <a:solidFill>
                <a:srgbClr val="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Textfeld 9">
              <a:extLst>
                <a:ext uri="{FF2B5EF4-FFF2-40B4-BE49-F238E27FC236}">
                  <a16:creationId xmlns:a16="http://schemas.microsoft.com/office/drawing/2014/main" id="{0D056E11-B51F-4329-2CAE-C46E9D5A4C47}"/>
                </a:ext>
              </a:extLst>
            </p:cNvPr>
            <p:cNvSpPr txBox="1">
              <a:spLocks noRot="1" noChangeAspect="1" noMove="1" noResize="1" noEditPoints="1" noAdjustHandles="1" noChangeArrowheads="1" noChangeShapeType="1" noTextEdit="1"/>
            </p:cNvSpPr>
            <p:nvPr/>
          </p:nvSpPr>
          <p:spPr>
            <a:xfrm>
              <a:off x="7246301" y="3969174"/>
              <a:ext cx="1242071" cy="257433"/>
            </a:xfrm>
            <a:prstGeom prst="rect">
              <a:avLst/>
            </a:prstGeom>
            <a:blipFill>
              <a:blip r:embed="rId4"/>
              <a:stretch>
                <a:fillRect l="-4367" t="-1639" b="-27869"/>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1" name="Textfeld 10">
              <a:extLst>
                <a:ext uri="{FF2B5EF4-FFF2-40B4-BE49-F238E27FC236}">
                  <a16:creationId xmlns:a16="http://schemas.microsoft.com/office/drawing/2014/main" id="{AF47F522-EC12-B861-1314-EEB39545D72C}"/>
                </a:ext>
              </a:extLst>
            </p:cNvPr>
            <p:cNvSpPr txBox="1">
              <a:spLocks noRot="1" noChangeAspect="1" noMove="1" noResize="1" noEditPoints="1" noAdjustHandles="1" noChangeArrowheads="1" noChangeShapeType="1" noTextEdit="1"/>
            </p:cNvSpPr>
            <p:nvPr/>
          </p:nvSpPr>
          <p:spPr>
            <a:xfrm>
              <a:off x="5912718" y="4356114"/>
              <a:ext cx="1014379" cy="365546"/>
            </a:xfrm>
            <a:prstGeom prst="rect">
              <a:avLst/>
            </a:prstGeom>
            <a:blipFill>
              <a:blip r:embed="rId5"/>
              <a:stretch>
                <a:fillRect r="-1489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2" name="Textfeld 11">
              <a:extLst>
                <a:ext uri="{FF2B5EF4-FFF2-40B4-BE49-F238E27FC236}">
                  <a16:creationId xmlns:a16="http://schemas.microsoft.com/office/drawing/2014/main" id="{489CA5B9-1F82-0CA5-BE4C-29BF9C835FC1}"/>
                </a:ext>
              </a:extLst>
            </p:cNvPr>
            <p:cNvSpPr txBox="1">
              <a:spLocks noRot="1" noChangeAspect="1" noMove="1" noResize="1" noEditPoints="1" noAdjustHandles="1" noChangeArrowheads="1" noChangeShapeType="1" noTextEdit="1"/>
            </p:cNvSpPr>
            <p:nvPr/>
          </p:nvSpPr>
          <p:spPr>
            <a:xfrm>
              <a:off x="4729083" y="3919184"/>
              <a:ext cx="1183635" cy="368138"/>
            </a:xfrm>
            <a:prstGeom prst="rect">
              <a:avLst/>
            </a:prstGeom>
            <a:blipFill>
              <a:blip r:embed="rId6"/>
              <a:stretch>
                <a:fillRect r="-917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grpSp>
      <p:sp>
        <p:nvSpPr>
          <p:cNvPr id="60422" name="Textfeld 1">
            <a:extLst>
              <a:ext uri="{FF2B5EF4-FFF2-40B4-BE49-F238E27FC236}">
                <a16:creationId xmlns:a16="http://schemas.microsoft.com/office/drawing/2014/main" id="{2B91D7C3-CCFC-AEE2-1CD5-D280A32FE3F9}"/>
              </a:ext>
            </a:extLst>
          </p:cNvPr>
          <p:cNvSpPr txBox="1">
            <a:spLocks noChangeArrowheads="1"/>
          </p:cNvSpPr>
          <p:nvPr/>
        </p:nvSpPr>
        <p:spPr bwMode="auto">
          <a:xfrm>
            <a:off x="5703888" y="3819525"/>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endPar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pic>
        <p:nvPicPr>
          <p:cNvPr id="60423" name="Grafik 2">
            <a:extLst>
              <a:ext uri="{FF2B5EF4-FFF2-40B4-BE49-F238E27FC236}">
                <a16:creationId xmlns:a16="http://schemas.microsoft.com/office/drawing/2014/main" id="{25226190-65C9-20F7-8E47-91343CEE2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a:extLst>
              <a:ext uri="{FF2B5EF4-FFF2-40B4-BE49-F238E27FC236}">
                <a16:creationId xmlns:a16="http://schemas.microsoft.com/office/drawing/2014/main" id="{C9C63032-3BD8-9B57-F279-90813ED0E00E}"/>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0426" name="Textfeld 1">
            <a:extLst>
              <a:ext uri="{FF2B5EF4-FFF2-40B4-BE49-F238E27FC236}">
                <a16:creationId xmlns:a16="http://schemas.microsoft.com/office/drawing/2014/main" id="{17D62F4B-3EA2-1D26-0972-BA779B3E4CAC}"/>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2" name="Textfeld 1">
            <a:extLst>
              <a:ext uri="{FF2B5EF4-FFF2-40B4-BE49-F238E27FC236}">
                <a16:creationId xmlns:a16="http://schemas.microsoft.com/office/drawing/2014/main" id="{F16A7DE2-D9AE-698D-E6F2-078AC616EE2D}"/>
              </a:ext>
            </a:extLst>
          </p:cNvPr>
          <p:cNvSpPr txBox="1"/>
          <p:nvPr/>
        </p:nvSpPr>
        <p:spPr>
          <a:xfrm>
            <a:off x="6926263" y="1812498"/>
            <a:ext cx="4029693" cy="461665"/>
          </a:xfrm>
          <a:prstGeom prst="rect">
            <a:avLst/>
          </a:prstGeom>
          <a:noFill/>
        </p:spPr>
        <p:txBody>
          <a:bodyPr wrap="none" rtlCol="0">
            <a:spAutoFit/>
          </a:bodyPr>
          <a:lstStyle/>
          <a:p>
            <a:r>
              <a:rPr lang="de-DE" sz="2400" dirty="0" err="1">
                <a:solidFill>
                  <a:srgbClr val="FF0000"/>
                </a:solidFill>
                <a:latin typeface="+mn-lt"/>
              </a:rPr>
              <a:t>Electrical</a:t>
            </a:r>
            <a:r>
              <a:rPr lang="de-DE" sz="2400" dirty="0">
                <a:solidFill>
                  <a:srgbClr val="FF0000"/>
                </a:solidFill>
                <a:latin typeface="+mn-lt"/>
              </a:rPr>
              <a:t> Air Gap Torque:</a:t>
            </a:r>
          </a:p>
        </p:txBody>
      </p:sp>
      <p:cxnSp>
        <p:nvCxnSpPr>
          <p:cNvPr id="13" name="Gerade Verbindung mit Pfeil 12">
            <a:extLst>
              <a:ext uri="{FF2B5EF4-FFF2-40B4-BE49-F238E27FC236}">
                <a16:creationId xmlns:a16="http://schemas.microsoft.com/office/drawing/2014/main" id="{624C7BDF-CCF7-FAD2-AE2A-F9CEABC93647}"/>
              </a:ext>
            </a:extLst>
          </p:cNvPr>
          <p:cNvCxnSpPr>
            <a:cxnSpLocks/>
          </p:cNvCxnSpPr>
          <p:nvPr/>
        </p:nvCxnSpPr>
        <p:spPr>
          <a:xfrm>
            <a:off x="3718956" y="2571462"/>
            <a:ext cx="775257"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9B3017B-70B7-B7FE-E77B-AF415527D8C2}"/>
              </a:ext>
            </a:extLst>
          </p:cNvPr>
          <p:cNvCxnSpPr>
            <a:cxnSpLocks/>
          </p:cNvCxnSpPr>
          <p:nvPr/>
        </p:nvCxnSpPr>
        <p:spPr>
          <a:xfrm>
            <a:off x="2794507" y="2563813"/>
            <a:ext cx="5932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196103C-7B70-5452-DBE2-F9F8AB3B913C}"/>
              </a:ext>
            </a:extLst>
          </p:cNvPr>
          <p:cNvCxnSpPr>
            <a:cxnSpLocks/>
          </p:cNvCxnSpPr>
          <p:nvPr/>
        </p:nvCxnSpPr>
        <p:spPr>
          <a:xfrm>
            <a:off x="2794507" y="2563813"/>
            <a:ext cx="7884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3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feld 1">
            <a:extLst>
              <a:ext uri="{FF2B5EF4-FFF2-40B4-BE49-F238E27FC236}">
                <a16:creationId xmlns:a16="http://schemas.microsoft.com/office/drawing/2014/main" id="{495BA421-8388-4A4B-DE2B-22660B23668D}"/>
              </a:ext>
            </a:extLst>
          </p:cNvPr>
          <p:cNvSpPr txBox="1">
            <a:spLocks noChangeArrowheads="1"/>
          </p:cNvSpPr>
          <p:nvPr/>
        </p:nvSpPr>
        <p:spPr bwMode="auto">
          <a:xfrm>
            <a:off x="878308" y="42496"/>
            <a:ext cx="10435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a:t>
            </a:r>
            <a:r>
              <a:rPr lang="de-DE" altLang="de-DE" sz="2400" dirty="0">
                <a:solidFill>
                  <a:srgbClr val="0000FF"/>
                </a:solidFill>
              </a:rPr>
              <a:t>T</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urbogenerators</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Air Gap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1443" name="Grafik 1">
            <a:extLst>
              <a:ext uri="{FF2B5EF4-FFF2-40B4-BE49-F238E27FC236}">
                <a16:creationId xmlns:a16="http://schemas.microsoft.com/office/drawing/2014/main" id="{C5E1C413-579D-988F-4792-1B1160802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281237"/>
            <a:ext cx="4551362"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Grafik 2">
            <a:extLst>
              <a:ext uri="{FF2B5EF4-FFF2-40B4-BE49-F238E27FC236}">
                <a16:creationId xmlns:a16="http://schemas.microsoft.com/office/drawing/2014/main" id="{A51FF29D-6562-3454-0214-F79673508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5327B70C-A2EE-78AE-7E4A-FB256323BAFC}"/>
              </a:ext>
            </a:extLst>
          </p:cNvPr>
          <p:cNvCxnSpPr>
            <a:cxnSpLocks/>
          </p:cNvCxnSpPr>
          <p:nvPr/>
        </p:nvCxnSpPr>
        <p:spPr>
          <a:xfrm>
            <a:off x="2746375" y="2563813"/>
            <a:ext cx="882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E9EDBEB-20F4-9959-7DE4-1F227C598CD6}"/>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447" name="Textfeld 1">
            <a:extLst>
              <a:ext uri="{FF2B5EF4-FFF2-40B4-BE49-F238E27FC236}">
                <a16:creationId xmlns:a16="http://schemas.microsoft.com/office/drawing/2014/main" id="{958B3608-47F4-0834-9891-36DDB46D7E90}"/>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61448" name="Textfeld 1">
            <a:extLst>
              <a:ext uri="{FF2B5EF4-FFF2-40B4-BE49-F238E27FC236}">
                <a16:creationId xmlns:a16="http://schemas.microsoft.com/office/drawing/2014/main" id="{B6C7BE6A-C19B-2008-1ADE-09BF7799F110}"/>
              </a:ext>
            </a:extLst>
          </p:cNvPr>
          <p:cNvSpPr txBox="1">
            <a:spLocks noChangeArrowheads="1"/>
          </p:cNvSpPr>
          <p:nvPr/>
        </p:nvSpPr>
        <p:spPr bwMode="auto">
          <a:xfrm>
            <a:off x="916851" y="4080728"/>
            <a:ext cx="109107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disturbances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switcing</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operations</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generator-</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system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transient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w</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generated</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which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excite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d</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epend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lang="de-DE" altLang="de-DE" sz="2400" b="0" dirty="0">
                <a:solidFill>
                  <a:srgbClr val="000000"/>
                </a:solidFill>
                <a:latin typeface="Arial" panose="020B0604020202020204" pitchFamily="34" charset="0"/>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quantities</a:t>
            </a:r>
            <a:r>
              <a:rPr lang="de-DE" altLang="de-DE" sz="2400" dirty="0">
                <a:solidFill>
                  <a:srgbClr val="000000"/>
                </a:solidFill>
                <a:latin typeface="Arial" panose="020B0604020202020204" pitchFamily="34" charset="0"/>
              </a:rPr>
              <a:t>:</a:t>
            </a:r>
            <a:r>
              <a:rPr kumimoji="0" lang="de-DE" altLang="de-DE"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currents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rotor-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stator-windings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coupling</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Inductances</a:t>
            </a:r>
            <a:r>
              <a:rPr lang="de-DE" altLang="de-DE" sz="2400" dirty="0">
                <a:solidFill>
                  <a:srgbClr val="0000FF"/>
                </a:solidFill>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a</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quantities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cxnSp>
        <p:nvCxnSpPr>
          <p:cNvPr id="3" name="Gerade Verbindung mit Pfeil 2">
            <a:extLst>
              <a:ext uri="{FF2B5EF4-FFF2-40B4-BE49-F238E27FC236}">
                <a16:creationId xmlns:a16="http://schemas.microsoft.com/office/drawing/2014/main" id="{082798CB-732D-66CD-D276-3E535EB33216}"/>
              </a:ext>
            </a:extLst>
          </p:cNvPr>
          <p:cNvCxnSpPr>
            <a:cxnSpLocks/>
          </p:cNvCxnSpPr>
          <p:nvPr/>
        </p:nvCxnSpPr>
        <p:spPr>
          <a:xfrm>
            <a:off x="2746375" y="2563813"/>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DC42443-8EC7-8D55-9C57-C4732D1B2707}"/>
              </a:ext>
            </a:extLst>
          </p:cNvPr>
          <p:cNvCxnSpPr>
            <a:cxnSpLocks/>
          </p:cNvCxnSpPr>
          <p:nvPr/>
        </p:nvCxnSpPr>
        <p:spPr>
          <a:xfrm>
            <a:off x="3741738" y="2563813"/>
            <a:ext cx="7540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53605" y="116193"/>
            <a:ext cx="101981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65727"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69873" y="5267324"/>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54829" y="5250008"/>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65515" y="5250008"/>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096001" y="5080006"/>
            <a:ext cx="441740" cy="358768"/>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603547"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72338" y="1226127"/>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657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6961911" y="2645047"/>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63375" y="168419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88565" y="1326877"/>
            <a:ext cx="4035581" cy="1109568"/>
          </a:xfrm>
          <a:prstGeom prst="rect">
            <a:avLst/>
          </a:prstGeom>
        </p:spPr>
      </p:pic>
      <p:sp>
        <p:nvSpPr>
          <p:cNvPr id="9" name="Textfeld 8">
            <a:extLst>
              <a:ext uri="{FF2B5EF4-FFF2-40B4-BE49-F238E27FC236}">
                <a16:creationId xmlns:a16="http://schemas.microsoft.com/office/drawing/2014/main" id="{B212754A-D18B-8134-A664-659C6E20F2D8}"/>
              </a:ext>
            </a:extLst>
          </p:cNvPr>
          <p:cNvSpPr txBox="1"/>
          <p:nvPr/>
        </p:nvSpPr>
        <p:spPr>
          <a:xfrm>
            <a:off x="212580" y="2774934"/>
            <a:ext cx="3618004"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The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quantities</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formula</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 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000" b="0" i="0" u="none" strike="noStrike" kern="1200" cap="none" spc="0" normalizeH="0" baseline="0" noProof="0" dirty="0">
                <a:ln>
                  <a:noFill/>
                </a:ln>
                <a:solidFill>
                  <a:srgbClr val="000000"/>
                </a:solidFill>
                <a:effectLst/>
                <a:uLnTx/>
                <a:uFillTx/>
                <a:latin typeface="Arial"/>
                <a:ea typeface="+mn-ea"/>
                <a:cs typeface="+mn-cs"/>
              </a:rPr>
              <a:t> on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several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other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Generator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Grid</a:t>
            </a:r>
            <a:r>
              <a:rPr lang="de-DE" sz="2000" b="0" dirty="0">
                <a:solidFill>
                  <a:srgbClr val="000000"/>
                </a:solidFill>
                <a:latin typeface="Arial"/>
              </a:rPr>
              <a: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influence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err="1">
                <a:ln>
                  <a:noFill/>
                </a:ln>
                <a:solidFill>
                  <a:srgbClr val="FF0000"/>
                </a:solidFill>
                <a:effectLst/>
                <a:uLnTx/>
                <a:uFillTx/>
                <a:latin typeface="Arial"/>
                <a:ea typeface="+mn-ea"/>
                <a:cs typeface="+mn-cs"/>
              </a:rPr>
              <a:t>currents</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j</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S</a:t>
            </a:r>
            <a:r>
              <a:rPr kumimoji="0" lang="de-DE" sz="2000" b="0" i="0" u="none" strike="noStrike" kern="1200" cap="none" spc="0" normalizeH="0" noProof="0" dirty="0">
                <a:ln>
                  <a:noFill/>
                </a:ln>
                <a:solidFill>
                  <a:srgbClr val="FF0000"/>
                </a:solidFill>
                <a:effectLst/>
                <a:uLnTx/>
                <a:uFillTx/>
                <a:latin typeface="Arial"/>
                <a:ea typeface="+mn-ea"/>
                <a:cs typeface="+mn-cs"/>
              </a:rPr>
              <a:t> ,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k</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L</a:t>
            </a:r>
            <a:r>
              <a:rPr kumimoji="0" lang="de-DE" sz="2000" b="0" i="0" u="none" strike="noStrike" kern="1200" cap="none" spc="0" normalizeH="0" baseline="0" noProof="0" dirty="0">
                <a:ln>
                  <a:noFill/>
                </a:ln>
                <a:solidFill>
                  <a:srgbClr val="000000"/>
                </a:solidFill>
                <a:effectLst/>
                <a:uLnTx/>
                <a:uFillTx/>
                <a:latin typeface="Arial"/>
                <a:ea typeface="+mn-ea"/>
                <a:cs typeface="+mn-cs"/>
              </a:rPr>
              <a:t>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inductances</a:t>
            </a:r>
            <a:r>
              <a:rPr lang="de-DE" sz="2000" b="0" dirty="0">
                <a:solidFill>
                  <a:srgbClr val="000000"/>
                </a:solidFill>
                <a:latin typeface="Arial"/>
              </a:rPr>
              <a:t> </a:t>
            </a:r>
            <a:r>
              <a:rPr lang="de-DE" sz="2000" b="0" dirty="0" err="1">
                <a:solidFill>
                  <a:srgbClr val="000000"/>
                </a:solidFill>
                <a:latin typeface="Arial"/>
              </a:rPr>
              <a:t>L</a:t>
            </a:r>
            <a:r>
              <a:rPr lang="de-DE" sz="2000" b="0" baseline="-25000" dirty="0" err="1">
                <a:solidFill>
                  <a:srgbClr val="000000"/>
                </a:solidFill>
                <a:latin typeface="Arial"/>
              </a:rPr>
              <a:t>j,k</a:t>
            </a:r>
            <a:r>
              <a:rPr lang="de-DE" sz="2000" b="0" dirty="0">
                <a:solidFill>
                  <a:srgbClr val="000000"/>
                </a:solidFill>
                <a:latin typeface="Arial"/>
              </a:rPr>
              <a:t> and </a:t>
            </a:r>
            <a:r>
              <a:rPr lang="de-DE" sz="2000" b="0" dirty="0" err="1">
                <a:solidFill>
                  <a:srgbClr val="000000"/>
                </a:solidFill>
                <a:latin typeface="Arial"/>
              </a:rPr>
              <a:t>the</a:t>
            </a:r>
            <a:r>
              <a:rPr lang="de-DE" sz="2000" b="0" dirty="0">
                <a:solidFill>
                  <a:srgbClr val="000000"/>
                </a:solidFill>
                <a:latin typeface="Arial"/>
              </a:rPr>
              <a:t> </a:t>
            </a:r>
            <a:r>
              <a:rPr lang="de-DE" sz="2000" dirty="0">
                <a:solidFill>
                  <a:srgbClr val="FF0000"/>
                </a:solidFill>
                <a:latin typeface="Arial"/>
              </a:rPr>
              <a:t>Air Gap Torque, </a:t>
            </a:r>
            <a:r>
              <a:rPr lang="de-DE" sz="2000" b="0" dirty="0" err="1">
                <a:latin typeface="Arial"/>
              </a:rPr>
              <a:t>as</a:t>
            </a:r>
            <a:r>
              <a:rPr lang="de-DE" sz="2000" b="0" dirty="0">
                <a:latin typeface="Arial"/>
              </a:rPr>
              <a:t> </a:t>
            </a:r>
            <a:r>
              <a:rPr lang="de-DE" sz="2000" b="0" dirty="0" err="1">
                <a:latin typeface="Arial"/>
              </a:rPr>
              <a:t>well</a:t>
            </a:r>
            <a:r>
              <a:rPr lang="de-DE" sz="2000" b="0" dirty="0">
                <a:latin typeface="Arial"/>
              </a:rPr>
              <a:t>.</a:t>
            </a:r>
            <a:endParaRPr kumimoji="0" lang="de-DE" sz="2000" b="0" i="0" u="none" strike="noStrike" kern="1200" cap="none" spc="0" normalizeH="0" baseline="0" noProof="0" dirty="0">
              <a:ln>
                <a:noFill/>
              </a:ln>
              <a:effectLst/>
              <a:uLnTx/>
              <a:uFillTx/>
              <a:latin typeface="Arial"/>
              <a:ea typeface="+mn-ea"/>
              <a:cs typeface="+mn-cs"/>
            </a:endParaRPr>
          </a:p>
        </p:txBody>
      </p:sp>
      <p:cxnSp>
        <p:nvCxnSpPr>
          <p:cNvPr id="12" name="Gerader Verbinder 11">
            <a:extLst>
              <a:ext uri="{FF2B5EF4-FFF2-40B4-BE49-F238E27FC236}">
                <a16:creationId xmlns:a16="http://schemas.microsoft.com/office/drawing/2014/main" id="{122D6556-B282-4BB1-43A0-65249356D0FB}"/>
              </a:ext>
            </a:extLst>
          </p:cNvPr>
          <p:cNvCxnSpPr>
            <a:cxnSpLocks/>
          </p:cNvCxnSpPr>
          <p:nvPr/>
        </p:nvCxnSpPr>
        <p:spPr>
          <a:xfrm flipV="1">
            <a:off x="6976922" y="1684195"/>
            <a:ext cx="0" cy="4361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90817E0-7FC0-6D80-D680-C0B79D5B606A}"/>
              </a:ext>
            </a:extLst>
          </p:cNvPr>
          <p:cNvSpPr/>
          <p:nvPr/>
        </p:nvSpPr>
        <p:spPr>
          <a:xfrm>
            <a:off x="5781475" y="4505901"/>
            <a:ext cx="1693249" cy="58348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AAir</a:t>
            </a:r>
            <a:endParaRPr lang="de-DE" dirty="0"/>
          </a:p>
        </p:txBody>
      </p:sp>
      <p:sp>
        <p:nvSpPr>
          <p:cNvPr id="13" name="Textfeld 12">
            <a:extLst>
              <a:ext uri="{FF2B5EF4-FFF2-40B4-BE49-F238E27FC236}">
                <a16:creationId xmlns:a16="http://schemas.microsoft.com/office/drawing/2014/main" id="{0A9C5B29-C1CA-AAFD-F09C-929210723D99}"/>
              </a:ext>
            </a:extLst>
          </p:cNvPr>
          <p:cNvSpPr txBox="1"/>
          <p:nvPr/>
        </p:nvSpPr>
        <p:spPr>
          <a:xfrm>
            <a:off x="5780871" y="4505900"/>
            <a:ext cx="1798430" cy="646331"/>
          </a:xfrm>
          <a:prstGeom prst="rect">
            <a:avLst/>
          </a:prstGeom>
          <a:noFill/>
        </p:spPr>
        <p:txBody>
          <a:bodyPr wrap="square" rtlCol="0">
            <a:spAutoFit/>
          </a:bodyPr>
          <a:lstStyle/>
          <a:p>
            <a:r>
              <a:rPr lang="de-DE" b="0" dirty="0">
                <a:solidFill>
                  <a:srgbClr val="FF0000"/>
                </a:solidFill>
                <a:latin typeface="+mn-lt"/>
              </a:rPr>
              <a:t>Air Gap Torque</a:t>
            </a:r>
          </a:p>
          <a:p>
            <a:r>
              <a:rPr lang="de-DE" b="0" dirty="0">
                <a:solidFill>
                  <a:srgbClr val="FF0000"/>
                </a:solidFill>
                <a:latin typeface="+mn-lt"/>
              </a:rPr>
              <a:t>          </a:t>
            </a:r>
            <a:r>
              <a:rPr lang="de-DE" dirty="0">
                <a:solidFill>
                  <a:srgbClr val="FF0000"/>
                </a:solidFill>
                <a:latin typeface="+mn-lt"/>
              </a:rPr>
              <a:t>M</a:t>
            </a:r>
            <a:r>
              <a:rPr lang="de-DE" baseline="-25000" dirty="0">
                <a:solidFill>
                  <a:srgbClr val="FF0000"/>
                </a:solidFill>
                <a:latin typeface="+mn-lt"/>
              </a:rPr>
              <a:t>el</a:t>
            </a:r>
            <a:r>
              <a:rPr lang="de-DE" b="0" dirty="0">
                <a:solidFill>
                  <a:srgbClr val="FF0000"/>
                </a:solidFill>
                <a:latin typeface="+mn-lt"/>
              </a:rPr>
              <a:t> </a:t>
            </a:r>
          </a:p>
        </p:txBody>
      </p:sp>
      <p:sp>
        <p:nvSpPr>
          <p:cNvPr id="15" name="Rechteck 14">
            <a:extLst>
              <a:ext uri="{FF2B5EF4-FFF2-40B4-BE49-F238E27FC236}">
                <a16:creationId xmlns:a16="http://schemas.microsoft.com/office/drawing/2014/main" id="{5B98A713-7225-7434-60AB-333B3A924047}"/>
              </a:ext>
            </a:extLst>
          </p:cNvPr>
          <p:cNvSpPr/>
          <p:nvPr/>
        </p:nvSpPr>
        <p:spPr>
          <a:xfrm>
            <a:off x="5670839" y="2981325"/>
            <a:ext cx="1291072" cy="35415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a:t>
            </a:r>
          </a:p>
        </p:txBody>
      </p:sp>
      <p:sp>
        <p:nvSpPr>
          <p:cNvPr id="20" name="Textfeld 19">
            <a:extLst>
              <a:ext uri="{FF2B5EF4-FFF2-40B4-BE49-F238E27FC236}">
                <a16:creationId xmlns:a16="http://schemas.microsoft.com/office/drawing/2014/main" id="{C07F4F64-0B58-8B30-0CC1-12FC53516554}"/>
              </a:ext>
            </a:extLst>
          </p:cNvPr>
          <p:cNvSpPr txBox="1"/>
          <p:nvPr/>
        </p:nvSpPr>
        <p:spPr>
          <a:xfrm>
            <a:off x="5654039" y="2997344"/>
            <a:ext cx="1226618" cy="400110"/>
          </a:xfrm>
          <a:prstGeom prst="rect">
            <a:avLst/>
          </a:prstGeom>
          <a:noFill/>
        </p:spPr>
        <p:txBody>
          <a:bodyPr wrap="none" rtlCol="0">
            <a:spAutoFit/>
          </a:bodyPr>
          <a:lstStyle/>
          <a:p>
            <a:r>
              <a:rPr lang="de-DE" sz="2000" b="0" dirty="0" err="1">
                <a:solidFill>
                  <a:srgbClr val="FF0000"/>
                </a:solidFill>
                <a:latin typeface="+mn-lt"/>
              </a:rPr>
              <a:t>Electrical</a:t>
            </a:r>
            <a:endParaRPr lang="de-DE" sz="2000" b="0" dirty="0">
              <a:solidFill>
                <a:srgbClr val="FF0000"/>
              </a:solidFill>
              <a:latin typeface="+mn-lt"/>
            </a:endParaRPr>
          </a:p>
        </p:txBody>
      </p:sp>
      <p:sp>
        <p:nvSpPr>
          <p:cNvPr id="23" name="Rechteck 22">
            <a:extLst>
              <a:ext uri="{FF2B5EF4-FFF2-40B4-BE49-F238E27FC236}">
                <a16:creationId xmlns:a16="http://schemas.microsoft.com/office/drawing/2014/main" id="{DE0A3310-B0FF-4156-A02C-08167915782E}"/>
              </a:ext>
            </a:extLst>
          </p:cNvPr>
          <p:cNvSpPr/>
          <p:nvPr/>
        </p:nvSpPr>
        <p:spPr>
          <a:xfrm>
            <a:off x="8883556" y="6020645"/>
            <a:ext cx="1691917" cy="369331"/>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09A2C526-B2B1-8CAA-67C5-B9B3B579525E}"/>
              </a:ext>
            </a:extLst>
          </p:cNvPr>
          <p:cNvSpPr txBox="1"/>
          <p:nvPr/>
        </p:nvSpPr>
        <p:spPr>
          <a:xfrm>
            <a:off x="9112444" y="6020644"/>
            <a:ext cx="1691916" cy="369332"/>
          </a:xfrm>
          <a:prstGeom prst="rect">
            <a:avLst/>
          </a:prstGeom>
          <a:noFill/>
        </p:spPr>
        <p:txBody>
          <a:bodyPr wrap="square" rtlCol="0">
            <a:spAutoFit/>
          </a:bodyPr>
          <a:lstStyle/>
          <a:p>
            <a:r>
              <a:rPr lang="de-DE" b="0" dirty="0" err="1">
                <a:solidFill>
                  <a:srgbClr val="0000FF"/>
                </a:solidFill>
              </a:rPr>
              <a:t>Mechanical</a:t>
            </a:r>
            <a:endParaRPr lang="de-DE" dirty="0">
              <a:solidFill>
                <a:srgbClr val="0000FF"/>
              </a:solidFill>
            </a:endParaRPr>
          </a:p>
        </p:txBody>
      </p:sp>
      <p:sp>
        <p:nvSpPr>
          <p:cNvPr id="28" name="Textfeld 27">
            <a:extLst>
              <a:ext uri="{FF2B5EF4-FFF2-40B4-BE49-F238E27FC236}">
                <a16:creationId xmlns:a16="http://schemas.microsoft.com/office/drawing/2014/main" id="{238359A8-E210-CD9C-537B-6E29EA7B5AB1}"/>
              </a:ext>
            </a:extLst>
          </p:cNvPr>
          <p:cNvSpPr txBox="1"/>
          <p:nvPr/>
        </p:nvSpPr>
        <p:spPr>
          <a:xfrm>
            <a:off x="7716002" y="6020644"/>
            <a:ext cx="1241775" cy="307777"/>
          </a:xfrm>
          <a:prstGeom prst="rect">
            <a:avLst/>
          </a:prstGeom>
          <a:noFill/>
        </p:spPr>
        <p:txBody>
          <a:bodyPr wrap="square" rtlCol="0">
            <a:spAutoFit/>
          </a:bodyPr>
          <a:lstStyle/>
          <a:p>
            <a:r>
              <a:rPr lang="de-DE" sz="1400" b="0" dirty="0"/>
              <a:t>Turbine</a:t>
            </a:r>
          </a:p>
        </p:txBody>
      </p:sp>
    </p:spTree>
    <p:extLst>
      <p:ext uri="{BB962C8B-B14F-4D97-AF65-F5344CB8AC3E}">
        <p14:creationId xmlns:p14="http://schemas.microsoft.com/office/powerpoint/2010/main" val="212052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8762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33688" y="1035587"/>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18659" y="5224462"/>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34498" y="5266676"/>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24259" y="5224463"/>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144122" y="5053013"/>
            <a:ext cx="336711" cy="342899"/>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572374"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39001"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50384"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51252" y="1677267"/>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93977" y="1526216"/>
            <a:ext cx="4035581" cy="1109568"/>
          </a:xfrm>
          <a:prstGeom prst="rect">
            <a:avLst/>
          </a:prstGeom>
        </p:spPr>
      </p:pic>
      <p:sp>
        <p:nvSpPr>
          <p:cNvPr id="12" name="Textfeld 11">
            <a:extLst>
              <a:ext uri="{FF2B5EF4-FFF2-40B4-BE49-F238E27FC236}">
                <a16:creationId xmlns:a16="http://schemas.microsoft.com/office/drawing/2014/main" id="{354D1C42-D9FB-CCE2-34BC-551589DBA89F}"/>
              </a:ext>
            </a:extLst>
          </p:cNvPr>
          <p:cNvSpPr txBox="1"/>
          <p:nvPr/>
        </p:nvSpPr>
        <p:spPr>
          <a:xfrm>
            <a:off x="388565" y="3126413"/>
            <a:ext cx="3313198"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A </a:t>
            </a:r>
            <a:r>
              <a:rPr kumimoji="0" lang="de-DE" sz="20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important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question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mn-cs"/>
              </a:rPr>
              <a:t>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excite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train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000" b="0" i="0" u="none" strike="noStrike" kern="1200" cap="none" spc="0" normalizeH="0" baseline="0" noProof="0" dirty="0">
                <a:ln>
                  <a:noFill/>
                </a:ln>
                <a:solidFill>
                  <a:srgbClr val="0000FF"/>
                </a:solidFill>
                <a:effectLst/>
                <a:uLnTx/>
                <a:uFillTx/>
                <a:latin typeface="Arial"/>
                <a:ea typeface="+mn-ea"/>
                <a:cs typeface="+mn-cs"/>
              </a:rPr>
              <a:t>?</a:t>
            </a:r>
          </a:p>
        </p:txBody>
      </p:sp>
      <p:cxnSp>
        <p:nvCxnSpPr>
          <p:cNvPr id="15" name="Gerader Verbinder 14">
            <a:extLst>
              <a:ext uri="{FF2B5EF4-FFF2-40B4-BE49-F238E27FC236}">
                <a16:creationId xmlns:a16="http://schemas.microsoft.com/office/drawing/2014/main" id="{6D389DFB-F6EA-C6B3-F4B4-9D249472B508}"/>
              </a:ext>
            </a:extLst>
          </p:cNvPr>
          <p:cNvCxnSpPr>
            <a:cxnSpLocks/>
          </p:cNvCxnSpPr>
          <p:nvPr/>
        </p:nvCxnSpPr>
        <p:spPr>
          <a:xfrm>
            <a:off x="6972300" y="1729261"/>
            <a:ext cx="0" cy="3238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C40FF17-823F-CC89-491F-3724FBB93D6A}"/>
              </a:ext>
            </a:extLst>
          </p:cNvPr>
          <p:cNvCxnSpPr>
            <a:cxnSpLocks/>
          </p:cNvCxnSpPr>
          <p:nvPr/>
        </p:nvCxnSpPr>
        <p:spPr>
          <a:xfrm>
            <a:off x="6972300" y="2628900"/>
            <a:ext cx="0" cy="35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53628" y="121981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4630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C5035D3-437D-0757-8220-8079D8142652}"/>
                  </a:ext>
                </a:extLst>
              </p:cNvPr>
              <p:cNvSpPr txBox="1"/>
              <p:nvPr/>
            </p:nvSpPr>
            <p:spPr>
              <a:xfrm>
                <a:off x="846906" y="1679160"/>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For</a:t>
                </a:r>
                <a:r>
                  <a:rPr lang="de-DE" sz="2400" b="0" dirty="0">
                    <a:latin typeface="Arial"/>
                  </a:rPr>
                  <a:t> </a:t>
                </a:r>
                <a:r>
                  <a:rPr lang="de-DE" sz="2400" b="0" dirty="0" err="1">
                    <a:latin typeface="Arial"/>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further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discussion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included</a:t>
                </a:r>
                <a:r>
                  <a:rPr kumimoji="0" lang="de-DE" sz="2400" b="0" i="0" u="none" strike="noStrike" kern="1200" cap="none" spc="0" normalizeH="0" baseline="0" noProof="0" dirty="0">
                    <a:ln>
                      <a:noFill/>
                    </a:ln>
                    <a:effectLst/>
                    <a:uLnTx/>
                    <a:uFillTx/>
                    <a:latin typeface="Arial"/>
                    <a:ea typeface="+mn-ea"/>
                    <a:cs typeface="+mn-cs"/>
                  </a:rPr>
                  <a:t> in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first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define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following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 50  Hz</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system</a:t>
                </a:r>
                <a:r>
                  <a:rPr lang="de-DE" sz="2400" b="0" dirty="0">
                    <a:latin typeface="Arial"/>
                  </a:rPr>
                  <a:t> (</a:t>
                </a:r>
                <a:r>
                  <a:rPr lang="de-DE" sz="2400" b="0" dirty="0" err="1">
                    <a:latin typeface="Arial"/>
                  </a:rPr>
                  <a:t>generator</a:t>
                </a:r>
                <a:r>
                  <a:rPr lang="de-DE" sz="2400" b="0" dirty="0">
                    <a:latin typeface="Arial"/>
                  </a:rPr>
                  <a:t> plus </a:t>
                </a:r>
                <a:r>
                  <a:rPr lang="de-DE" sz="2400" b="0" dirty="0" err="1">
                    <a:latin typeface="Arial"/>
                  </a:rPr>
                  <a:t>grid</a:t>
                </a:r>
                <a:r>
                  <a:rPr lang="de-DE" sz="2400" b="0" dirty="0">
                    <a:latin typeface="Arial"/>
                  </a:rPr>
                  <a:t>). i = 1, 2,..I                    :   </a:t>
                </a:r>
                <a:r>
                  <a:rPr lang="de-DE" sz="2400" b="0" dirty="0" err="1">
                    <a:latin typeface="Arial"/>
                  </a:rPr>
                  <a:t>f</a:t>
                </a:r>
                <a:r>
                  <a:rPr lang="de-DE" sz="2400" b="0" baseline="-25000" dirty="0" err="1">
                    <a:latin typeface="Arial"/>
                  </a:rPr>
                  <a:t>E</a:t>
                </a:r>
                <a:r>
                  <a:rPr lang="de-DE" sz="2400" b="0" baseline="-25000" dirty="0">
                    <a:latin typeface="Arial"/>
                  </a:rPr>
                  <a:t> </a:t>
                </a:r>
                <a:r>
                  <a:rPr lang="de-DE" sz="2400" b="0" baseline="30000" dirty="0">
                    <a:latin typeface="Arial"/>
                  </a:rPr>
                  <a:t>i</a:t>
                </a:r>
                <a:r>
                  <a:rPr lang="de-DE" sz="2400" b="0" dirty="0">
                    <a:latin typeface="Arial"/>
                  </a:rPr>
                  <a:t> =  </a:t>
                </a:r>
                <a:r>
                  <a:rPr lang="el-GR" sz="2400" b="0" dirty="0">
                    <a:latin typeface="Arial"/>
                  </a:rPr>
                  <a:t>ω</a:t>
                </a:r>
                <a:r>
                  <a:rPr lang="de-DE" sz="2400" b="0" baseline="-25000" dirty="0">
                    <a:latin typeface="Arial"/>
                  </a:rPr>
                  <a:t>E </a:t>
                </a:r>
                <a:r>
                  <a:rPr lang="de-DE" sz="2400" b="0" baseline="30000" dirty="0">
                    <a:latin typeface="Arial"/>
                  </a:rPr>
                  <a:t>i</a:t>
                </a:r>
                <a:r>
                  <a:rPr lang="de-DE" sz="2400" b="0" dirty="0">
                    <a:latin typeface="Arial"/>
                  </a:rPr>
                  <a:t> /2 </a:t>
                </a:r>
                <a14:m>
                  <m:oMath xmlns:m="http://schemas.openxmlformats.org/officeDocument/2006/math">
                    <m:r>
                      <a:rPr lang="de-DE" sz="2400" b="0" i="1" smtClean="0">
                        <a:latin typeface="Cambria Math" panose="02040503050406030204" pitchFamily="18" charset="0"/>
                        <a:ea typeface="Cambria Math" panose="02040503050406030204" pitchFamily="18" charset="0"/>
                      </a:rPr>
                      <m:t>𝜋</m:t>
                    </m:r>
                  </m:oMath>
                </a14:m>
                <a:r>
                  <a:rPr lang="de-DE" sz="2400" b="0" dirty="0">
                    <a:latin typeface="Arial"/>
                  </a:rPr>
                  <a:t>         Hz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natural</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Turbogenerator </a:t>
                </a:r>
                <a:r>
                  <a:rPr lang="de-DE" sz="2400" b="0" dirty="0" err="1">
                    <a:latin typeface="Arial"/>
                  </a:rPr>
                  <a:t>shaft</a:t>
                </a:r>
                <a:r>
                  <a:rPr lang="de-DE" sz="2400" b="0" dirty="0">
                    <a:latin typeface="Arial"/>
                  </a:rPr>
                  <a:t> </a:t>
                </a:r>
                <a:r>
                  <a:rPr lang="de-DE" sz="2400" b="0" dirty="0" err="1">
                    <a:latin typeface="Arial"/>
                  </a:rPr>
                  <a:t>train</a:t>
                </a:r>
                <a:r>
                  <a:rPr lang="de-DE" sz="2400" b="0" dirty="0">
                    <a:latin typeface="Arial"/>
                  </a:rPr>
                  <a:t>. j = 1,2,..J            :    </a:t>
                </a:r>
                <a:r>
                  <a:rPr lang="de-DE" sz="2400" b="0" dirty="0" err="1">
                    <a:latin typeface="Arial"/>
                  </a:rPr>
                  <a:t>f</a:t>
                </a:r>
                <a:r>
                  <a:rPr lang="de-DE" sz="2400" b="0" baseline="-25000" dirty="0" err="1">
                    <a:latin typeface="Arial"/>
                  </a:rPr>
                  <a:t>M</a:t>
                </a:r>
                <a:r>
                  <a:rPr lang="de-DE" sz="2400" b="0" baseline="-25000" dirty="0">
                    <a:latin typeface="Arial"/>
                  </a:rPr>
                  <a:t> </a:t>
                </a:r>
                <a:r>
                  <a:rPr lang="de-DE" sz="2400" b="0" baseline="30000" dirty="0">
                    <a:latin typeface="Arial"/>
                  </a:rPr>
                  <a:t>j</a:t>
                </a:r>
                <a:r>
                  <a:rPr lang="de-DE" sz="2400" b="0" baseline="-25000" dirty="0">
                    <a:latin typeface="Arial"/>
                  </a:rPr>
                  <a:t>   </a:t>
                </a:r>
                <a:r>
                  <a:rPr kumimoji="0" lang="de-DE" sz="2400" b="0" i="0" u="none" strike="noStrike" kern="1200" cap="none" spc="0" normalizeH="0" baseline="0" noProof="0" dirty="0">
                    <a:ln>
                      <a:noFill/>
                    </a:ln>
                    <a:effectLst/>
                    <a:uLnTx/>
                    <a:uFillTx/>
                    <a:latin typeface="Arial"/>
                    <a:ea typeface="+mn-ea"/>
                    <a:cs typeface="+mn-cs"/>
                  </a:rPr>
                  <a:t>=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M </a:t>
                </a:r>
                <a:r>
                  <a:rPr kumimoji="0" lang="de-DE" sz="2400" b="0" i="0" u="none" strike="noStrike" kern="1200" cap="none" spc="0" normalizeH="0" baseline="30000" noProof="0" dirty="0">
                    <a:ln>
                      <a:noFill/>
                    </a:ln>
                    <a:effectLst/>
                    <a:uLnTx/>
                    <a:uFillTx/>
                    <a:latin typeface="Arial"/>
                    <a:ea typeface="+mn-ea"/>
                    <a:cs typeface="+mn-cs"/>
                  </a:rPr>
                  <a:t>j</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Hz</a:t>
                </a: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p:txBody>
          </p:sp>
        </mc:Choice>
        <mc:Fallback xmlns="">
          <p:sp>
            <p:nvSpPr>
              <p:cNvPr id="2" name="Textfeld 1">
                <a:extLst>
                  <a:ext uri="{FF2B5EF4-FFF2-40B4-BE49-F238E27FC236}">
                    <a16:creationId xmlns:a16="http://schemas.microsoft.com/office/drawing/2014/main" id="{EC5035D3-437D-0757-8220-8079D8142652}"/>
                  </a:ext>
                </a:extLst>
              </p:cNvPr>
              <p:cNvSpPr txBox="1">
                <a:spLocks noRot="1" noChangeAspect="1" noMove="1" noResize="1" noEditPoints="1" noAdjustHandles="1" noChangeArrowheads="1" noChangeShapeType="1" noTextEdit="1"/>
              </p:cNvSpPr>
              <p:nvPr/>
            </p:nvSpPr>
            <p:spPr>
              <a:xfrm>
                <a:off x="846906" y="1679160"/>
                <a:ext cx="11003298" cy="4524315"/>
              </a:xfrm>
              <a:prstGeom prst="rect">
                <a:avLst/>
              </a:prstGeom>
              <a:blipFill>
                <a:blip r:embed="rId3"/>
                <a:stretch>
                  <a:fillRect l="-886" t="-942" r="-1385"/>
                </a:stretch>
              </a:blipFill>
            </p:spPr>
            <p:txBody>
              <a:bodyPr/>
              <a:lstStyle/>
              <a:p>
                <a:r>
                  <a:rPr lang="de-DE">
                    <a:noFill/>
                  </a:rPr>
                  <a:t> </a:t>
                </a:r>
              </a:p>
            </p:txBody>
          </p:sp>
        </mc:Fallback>
      </mc:AlternateContent>
    </p:spTree>
    <p:extLst>
      <p:ext uri="{BB962C8B-B14F-4D97-AF65-F5344CB8AC3E}">
        <p14:creationId xmlns:p14="http://schemas.microsoft.com/office/powerpoint/2010/main" val="388781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85006" y="1352689"/>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After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fault in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oscillating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natural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produced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resonant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lang="de-DE" sz="2400" dirty="0">
                <a:solidFill>
                  <a:srgbClr val="00B050"/>
                </a:solidFill>
                <a:latin typeface="Arial"/>
              </a:rPr>
              <a:t>            </a:t>
            </a:r>
            <a:r>
              <a:rPr lang="de-DE" sz="2400" b="0" dirty="0" err="1">
                <a:latin typeface="Arial"/>
              </a:rPr>
              <a:t>f</a:t>
            </a:r>
            <a:r>
              <a:rPr lang="de-DE" sz="2400" b="0" baseline="-25000" dirty="0" err="1">
                <a:latin typeface="Arial"/>
              </a:rPr>
              <a:t>S</a:t>
            </a:r>
            <a:r>
              <a:rPr kumimoji="0" lang="de-DE" sz="2400" b="0" i="0" u="none" strike="noStrike" kern="1200" cap="none" spc="0" normalizeH="0" baseline="0" noProof="0" dirty="0">
                <a:ln>
                  <a:noFill/>
                </a:ln>
                <a:effectLst/>
                <a:uLnTx/>
                <a:uFillTx/>
                <a:latin typeface="Arial"/>
                <a:ea typeface="+mn-ea"/>
                <a:cs typeface="+mn-cs"/>
              </a:rPr>
              <a:t> = 50 Hz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grid</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a:solidFill>
                  <a:srgbClr val="000000"/>
                </a:solidFill>
                <a:latin typeface="Arial"/>
              </a:rPr>
              <a:t>  </a:t>
            </a:r>
            <a:r>
              <a:rPr lang="de-DE" sz="2400" b="0" dirty="0" err="1">
                <a:solidFill>
                  <a:srgbClr val="000000"/>
                </a:solidFill>
                <a:latin typeface="Arial"/>
              </a:rPr>
              <a:t>sub</a:t>
            </a:r>
            <a:r>
              <a:rPr lang="de-DE" sz="2400" b="0" dirty="0">
                <a:solidFill>
                  <a:srgbClr val="000000"/>
                </a:solidFill>
                <a:latin typeface="Arial"/>
              </a:rPr>
              <a:t> </a:t>
            </a:r>
            <a:r>
              <a:rPr lang="de-DE" sz="2400" b="0" dirty="0" err="1">
                <a:solidFill>
                  <a:srgbClr val="000000"/>
                </a:solidFill>
                <a:latin typeface="Arial"/>
              </a:rPr>
              <a:t>sychronous</a:t>
            </a: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case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dominant </a:t>
            </a:r>
            <a:r>
              <a:rPr lang="de-DE" sz="2400" b="0" dirty="0" err="1">
                <a:latin typeface="Arial"/>
              </a:rPr>
              <a:t>electrical</a:t>
            </a:r>
            <a:r>
              <a:rPr lang="de-DE" sz="2400" b="0" dirty="0">
                <a:latin typeface="Arial"/>
              </a:rPr>
              <a:t> </a:t>
            </a:r>
            <a:r>
              <a:rPr lang="de-DE" sz="2400" b="0" dirty="0" err="1">
                <a:latin typeface="Arial"/>
              </a:rPr>
              <a:t>grid</a:t>
            </a:r>
            <a:r>
              <a:rPr lang="de-DE" sz="2400" b="0" dirty="0">
                <a:latin typeface="Arial"/>
              </a:rPr>
              <a:t> </a:t>
            </a:r>
            <a:r>
              <a:rPr lang="de-DE" sz="2400" b="0" dirty="0" err="1">
                <a:latin typeface="Arial"/>
              </a:rPr>
              <a:t>natural</a:t>
            </a: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frequency</a:t>
            </a:r>
            <a:r>
              <a:rPr lang="de-DE" sz="2400" b="0" dirty="0">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frequency</a:t>
            </a:r>
            <a:r>
              <a:rPr lang="de-DE" sz="2400" b="0" dirty="0">
                <a:solidFill>
                  <a:srgbClr val="000000"/>
                </a:solidFill>
                <a:latin typeface="Arial"/>
              </a:rPr>
              <a:t> </a:t>
            </a:r>
            <a:r>
              <a:rPr lang="de-DE" sz="2400" b="0" dirty="0" err="1">
                <a:solidFill>
                  <a:srgbClr val="000000"/>
                </a:solidFill>
                <a:latin typeface="Arial"/>
              </a:rPr>
              <a:t>content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FF0000"/>
                </a:solidFill>
                <a:latin typeface="Arial"/>
              </a:rPr>
              <a:t>Air Gap Torque </a:t>
            </a:r>
            <a:r>
              <a:rPr lang="de-DE" sz="2400" b="0" dirty="0">
                <a:solidFill>
                  <a:srgbClr val="000000"/>
                </a:solidFill>
                <a:latin typeface="Arial"/>
              </a:rPr>
              <a:t>will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equal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difference</a:t>
            </a:r>
            <a:r>
              <a:rPr lang="de-DE" sz="2400" b="0" dirty="0">
                <a:solidFill>
                  <a:srgbClr val="000000"/>
                </a:solidFill>
                <a:latin typeface="Arial"/>
              </a:rPr>
              <a:t> </a:t>
            </a:r>
            <a:r>
              <a:rPr kumimoji="0" lang="de-DE" sz="2400" b="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AGT</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30000" noProof="0" dirty="0">
                <a:ln>
                  <a:noFill/>
                </a:ln>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p>
        </p:txBody>
      </p:sp>
      <p:sp>
        <p:nvSpPr>
          <p:cNvPr id="5" name="Textfeld 4">
            <a:extLst>
              <a:ext uri="{FF2B5EF4-FFF2-40B4-BE49-F238E27FC236}">
                <a16:creationId xmlns:a16="http://schemas.microsoft.com/office/drawing/2014/main" id="{514FCD11-5558-0E2C-15BD-F71D1A8A5EBD}"/>
              </a:ext>
            </a:extLst>
          </p:cNvPr>
          <p:cNvSpPr txBox="1"/>
          <p:nvPr/>
        </p:nvSpPr>
        <p:spPr>
          <a:xfrm>
            <a:off x="764538" y="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80110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302484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746395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688340" y="117142"/>
            <a:ext cx="11119945"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Motivation </a:t>
            </a:r>
            <a:r>
              <a:rPr lang="de-DE" altLang="de-DE" sz="2400" b="0" dirty="0" err="1">
                <a:latin typeface="Arial" charset="0"/>
              </a:rPr>
              <a:t>to</a:t>
            </a:r>
            <a:r>
              <a:rPr lang="de-DE" altLang="de-DE" sz="2400" b="0" dirty="0">
                <a:latin typeface="Arial" charset="0"/>
              </a:rPr>
              <a:t> </a:t>
            </a:r>
            <a:r>
              <a:rPr lang="de-DE" altLang="de-DE" sz="2400" b="0" dirty="0" err="1">
                <a:latin typeface="Arial" charset="0"/>
              </a:rPr>
              <a:t>investigate</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complement</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natural</a:t>
            </a:r>
            <a:r>
              <a:rPr lang="de-DE" altLang="de-DE" sz="2400" b="0" dirty="0">
                <a:latin typeface="Arial" charset="0"/>
              </a:rPr>
              <a:t> </a:t>
            </a:r>
            <a:r>
              <a:rPr lang="de-DE" altLang="de-DE" sz="2400" b="0" dirty="0" err="1">
                <a:latin typeface="Arial" charset="0"/>
              </a:rPr>
              <a:t>frequencies</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823574" y="1260804"/>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In </a:t>
            </a:r>
            <a:r>
              <a:rPr lang="de-DE" sz="2400" b="0" dirty="0" err="1">
                <a:latin typeface="+mn-lt"/>
              </a:rPr>
              <a:t>order</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evaluate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a:t>
            </a:r>
            <a:r>
              <a:rPr lang="de-DE" sz="2400" dirty="0" err="1">
                <a:solidFill>
                  <a:srgbClr val="0000FF"/>
                </a:solidFill>
                <a:latin typeface="+mn-lt"/>
              </a:rPr>
              <a:t>Sensitivity</a:t>
            </a:r>
            <a:r>
              <a:rPr lang="de-DE" sz="2400" b="0" dirty="0">
                <a:latin typeface="+mn-lt"/>
              </a:rPr>
              <a:t> </a:t>
            </a:r>
            <a:r>
              <a:rPr lang="de-DE" sz="2400" b="0" dirty="0" err="1">
                <a:latin typeface="+mn-lt"/>
              </a:rPr>
              <a:t>of</a:t>
            </a:r>
            <a:r>
              <a:rPr lang="de-DE" sz="2400" b="0" dirty="0">
                <a:latin typeface="+mn-lt"/>
              </a:rPr>
              <a:t> a Turbogenerator-System </a:t>
            </a:r>
            <a:r>
              <a:rPr lang="de-DE" sz="2400" b="0" dirty="0" err="1">
                <a:latin typeface="+mn-lt"/>
              </a:rPr>
              <a:t>with</a:t>
            </a:r>
            <a:r>
              <a:rPr lang="de-DE" sz="2400" b="0" dirty="0">
                <a:latin typeface="+mn-lt"/>
              </a:rPr>
              <a:t> </a:t>
            </a:r>
            <a:r>
              <a:rPr lang="de-DE" sz="2400" b="0" dirty="0" err="1">
                <a:latin typeface="+mn-lt"/>
              </a:rPr>
              <a:t>its</a:t>
            </a:r>
            <a:r>
              <a:rPr lang="de-DE" sz="2400" b="0" dirty="0">
                <a:latin typeface="+mn-lt"/>
              </a:rPr>
              <a:t> </a:t>
            </a:r>
            <a:r>
              <a:rPr lang="de-DE" sz="2400" b="0" dirty="0" err="1">
                <a:latin typeface="+mn-lt"/>
              </a:rPr>
              <a:t>mechanical</a:t>
            </a:r>
            <a:r>
              <a:rPr lang="de-DE" sz="2400" b="0" dirty="0">
                <a:latin typeface="+mn-lt"/>
              </a:rPr>
              <a:t> and </a:t>
            </a:r>
            <a:r>
              <a:rPr lang="de-DE" sz="2400" b="0" dirty="0" err="1">
                <a:latin typeface="+mn-lt"/>
              </a:rPr>
              <a:t>electrical</a:t>
            </a:r>
            <a:r>
              <a:rPr lang="de-DE" sz="2400" b="0" dirty="0">
                <a:latin typeface="+mn-lt"/>
              </a:rPr>
              <a:t> </a:t>
            </a:r>
            <a:r>
              <a:rPr lang="de-DE" sz="2400" b="0" dirty="0" err="1">
                <a:latin typeface="+mn-lt"/>
              </a:rPr>
              <a:t>components</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condition</a:t>
            </a:r>
            <a:r>
              <a:rPr lang="de-DE" sz="2400" b="0" dirty="0">
                <a:latin typeface="+mn-lt"/>
              </a:rPr>
              <a:t> </a:t>
            </a:r>
            <a:r>
              <a:rPr lang="de-DE" sz="2400" b="0" dirty="0" err="1">
                <a:latin typeface="+mn-lt"/>
              </a:rPr>
              <a:t>for</a:t>
            </a:r>
            <a:r>
              <a:rPr lang="de-DE" sz="2400" b="0" dirty="0">
                <a:latin typeface="+mn-lt"/>
              </a:rPr>
              <a:t> a Sub </a:t>
            </a:r>
            <a:r>
              <a:rPr lang="de-DE" sz="2400" b="0" dirty="0" err="1">
                <a:latin typeface="+mn-lt"/>
              </a:rPr>
              <a:t>Synchronous</a:t>
            </a:r>
            <a:r>
              <a:rPr lang="de-DE" sz="2400" b="0" dirty="0">
                <a:latin typeface="+mn-lt"/>
              </a:rPr>
              <a:t> </a:t>
            </a:r>
            <a:r>
              <a:rPr lang="de-DE" sz="2400" b="0" dirty="0" err="1">
                <a:latin typeface="+mn-lt"/>
              </a:rPr>
              <a:t>Resonance</a:t>
            </a:r>
            <a:r>
              <a:rPr lang="de-DE" sz="2400" b="0" dirty="0">
                <a:latin typeface="+mn-lt"/>
              </a:rPr>
              <a:t> </a:t>
            </a:r>
            <a:r>
              <a:rPr lang="de-DE" sz="2400" b="0" dirty="0" err="1">
                <a:latin typeface="+mn-lt"/>
              </a:rPr>
              <a:t>have</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studied</a:t>
            </a:r>
            <a:r>
              <a:rPr lang="de-DE" sz="2400" b="0" dirty="0">
                <a:latin typeface="+mn-lt"/>
              </a:rPr>
              <a:t>.</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As </a:t>
            </a:r>
            <a:r>
              <a:rPr lang="de-DE" sz="2400" b="0" dirty="0" err="1">
                <a:latin typeface="+mn-lt"/>
              </a:rPr>
              <a:t>shown</a:t>
            </a:r>
            <a:r>
              <a:rPr lang="de-DE" sz="2400" b="0" dirty="0">
                <a:latin typeface="+mn-lt"/>
              </a:rPr>
              <a:t> </a:t>
            </a:r>
            <a:r>
              <a:rPr lang="de-DE" sz="2400" b="0" dirty="0" err="1">
                <a:latin typeface="+mn-lt"/>
              </a:rPr>
              <a:t>before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probability</a:t>
            </a:r>
            <a:r>
              <a:rPr lang="de-DE" sz="2400" b="0" dirty="0">
                <a:latin typeface="+mn-lt"/>
              </a:rPr>
              <a:t>  </a:t>
            </a:r>
            <a:r>
              <a:rPr lang="de-DE" sz="2400" b="0" dirty="0" err="1">
                <a:latin typeface="+mn-lt"/>
              </a:rPr>
              <a:t>for</a:t>
            </a:r>
            <a:r>
              <a:rPr lang="de-DE" sz="2400" b="0" dirty="0">
                <a:latin typeface="+mn-lt"/>
              </a:rPr>
              <a:t> an </a:t>
            </a:r>
            <a:r>
              <a:rPr lang="de-DE" sz="2400" dirty="0">
                <a:solidFill>
                  <a:srgbClr val="0000FF"/>
                </a:solidFill>
                <a:latin typeface="+mn-lt"/>
              </a:rPr>
              <a:t>SSR </a:t>
            </a:r>
            <a:r>
              <a:rPr lang="de-DE" sz="2400" dirty="0" err="1">
                <a:solidFill>
                  <a:srgbClr val="0000FF"/>
                </a:solidFill>
                <a:latin typeface="+mn-lt"/>
              </a:rPr>
              <a:t>event</a:t>
            </a:r>
            <a:r>
              <a:rPr lang="de-DE" sz="2400" dirty="0">
                <a:solidFill>
                  <a:srgbClr val="0000FF"/>
                </a:solidFill>
                <a:latin typeface="+mn-lt"/>
              </a:rPr>
              <a:t> </a:t>
            </a:r>
            <a:r>
              <a:rPr lang="de-DE" sz="2400" b="0" dirty="0" err="1">
                <a:latin typeface="+mn-lt"/>
              </a:rPr>
              <a:t>is</a:t>
            </a:r>
            <a:r>
              <a:rPr lang="de-DE" sz="2400" b="0" dirty="0">
                <a:latin typeface="+mn-lt"/>
              </a:rPr>
              <a:t> high, </a:t>
            </a:r>
            <a:r>
              <a:rPr lang="de-DE" sz="2400" b="0" dirty="0" err="1">
                <a:latin typeface="+mn-lt"/>
              </a:rPr>
              <a:t>when</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Arial"/>
              </a:rPr>
              <a:t>s</a:t>
            </a:r>
            <a:r>
              <a:rPr kumimoji="0" lang="de-DE" sz="2400" i="0" u="none" strike="noStrike" kern="1200" cap="none" spc="0" normalizeH="0" baseline="0" noProof="0" dirty="0" err="1">
                <a:ln>
                  <a:noFill/>
                </a:ln>
                <a:solidFill>
                  <a:srgbClr val="0000FF"/>
                </a:solidFill>
                <a:effectLst/>
                <a:uLnTx/>
                <a:uFillTx/>
                <a:latin typeface="Arial"/>
                <a:ea typeface="+mn-ea"/>
                <a:cs typeface="+mn-cs"/>
              </a:rPr>
              <a:t>haft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a:t>
            </a:r>
            <a:r>
              <a:rPr lang="de-DE" sz="2400" b="0" dirty="0" err="1">
                <a:latin typeface="+mn-lt"/>
              </a:rPr>
              <a:t>key</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evaluation</a:t>
            </a:r>
            <a:r>
              <a:rPr lang="de-DE" sz="2400" b="0" dirty="0">
                <a:latin typeface="+mn-lt"/>
              </a:rPr>
              <a:t> </a:t>
            </a:r>
            <a:r>
              <a:rPr lang="de-DE" sz="2400" b="0" dirty="0" err="1">
                <a:latin typeface="+mn-lt"/>
              </a:rPr>
              <a:t>of</a:t>
            </a:r>
            <a:r>
              <a:rPr lang="de-DE" sz="2400" b="0" dirty="0">
                <a:latin typeface="+mn-lt"/>
              </a:rPr>
              <a:t> an SSR </a:t>
            </a:r>
            <a:r>
              <a:rPr lang="de-DE" sz="2400" b="0" dirty="0" err="1">
                <a:latin typeface="+mn-lt"/>
              </a:rPr>
              <a:t>event</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therefore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knowledge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natural</a:t>
            </a:r>
            <a:r>
              <a:rPr lang="de-DE" sz="2400" dirty="0">
                <a:solidFill>
                  <a:srgbClr val="0000FF"/>
                </a:solidFill>
                <a:latin typeface="+mn-lt"/>
              </a:rPr>
              <a:t>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baseline="30000" dirty="0">
                <a:latin typeface="+mn-lt"/>
              </a:rPr>
              <a:t> </a:t>
            </a:r>
            <a:r>
              <a:rPr lang="de-DE" sz="2400" b="0" dirty="0">
                <a:latin typeface="+mn-lt"/>
              </a:rPr>
              <a:t>.The </a:t>
            </a:r>
            <a:r>
              <a:rPr lang="de-DE" sz="2400" b="0" dirty="0" err="1">
                <a:latin typeface="+mn-lt"/>
              </a:rPr>
              <a:t>frequencies</a:t>
            </a:r>
            <a:r>
              <a:rPr lang="de-DE" sz="2400" b="0" dirty="0">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dirty="0">
                <a:latin typeface="+mn-lt"/>
              </a:rPr>
              <a:t> </a:t>
            </a:r>
            <a:r>
              <a:rPr lang="de-DE" sz="2400" b="0" dirty="0" err="1">
                <a:latin typeface="+mn-lt"/>
              </a:rPr>
              <a:t>should</a:t>
            </a:r>
            <a:r>
              <a:rPr lang="de-DE" sz="2400" b="0" dirty="0">
                <a:latin typeface="+mn-lt"/>
              </a:rPr>
              <a:t> </a:t>
            </a:r>
            <a:r>
              <a:rPr lang="de-DE" sz="2400" b="0" dirty="0" err="1">
                <a:latin typeface="+mn-lt"/>
              </a:rPr>
              <a:t>include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part</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grid</a:t>
            </a:r>
            <a:r>
              <a:rPr lang="de-DE" sz="2400" b="0" dirty="0">
                <a:latin typeface="+mn-lt"/>
              </a:rPr>
              <a:t> </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following</a:t>
            </a:r>
            <a:r>
              <a:rPr lang="de-DE" sz="2400" b="0" dirty="0">
                <a:latin typeface="+mn-lt"/>
              </a:rPr>
              <a:t> </a:t>
            </a:r>
            <a:r>
              <a:rPr lang="de-DE" sz="2400" b="0" dirty="0" err="1">
                <a:latin typeface="+mn-lt"/>
              </a:rPr>
              <a:t>presentation</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start</a:t>
            </a:r>
            <a:r>
              <a:rPr lang="de-DE" sz="2400" b="0" dirty="0">
                <a:latin typeface="+mn-lt"/>
              </a:rPr>
              <a:t> </a:t>
            </a:r>
            <a:r>
              <a:rPr lang="de-DE" sz="2400" b="0" dirty="0" err="1">
                <a:latin typeface="+mn-lt"/>
              </a:rPr>
              <a:t>with</a:t>
            </a:r>
            <a:r>
              <a:rPr lang="de-DE" sz="2400" b="0" dirty="0">
                <a:latin typeface="+mn-lt"/>
              </a:rPr>
              <a:t> a </a:t>
            </a:r>
            <a:r>
              <a:rPr lang="de-DE" sz="2400" b="0" dirty="0" err="1">
                <a:latin typeface="+mn-lt"/>
              </a:rPr>
              <a:t>very</a:t>
            </a:r>
            <a:r>
              <a:rPr lang="de-DE" sz="2400" b="0" dirty="0">
                <a:latin typeface="+mn-lt"/>
              </a:rPr>
              <a:t> </a:t>
            </a:r>
            <a:r>
              <a:rPr lang="de-DE" sz="2400" dirty="0">
                <a:solidFill>
                  <a:srgbClr val="0000FF"/>
                </a:solidFill>
                <a:latin typeface="+mn-lt"/>
              </a:rPr>
              <a:t>simple</a:t>
            </a:r>
            <a:r>
              <a:rPr lang="de-DE" sz="2400" b="0" dirty="0">
                <a:solidFill>
                  <a:srgbClr val="0000FF"/>
                </a:solidFill>
                <a:latin typeface="+mn-lt"/>
              </a:rPr>
              <a:t> </a:t>
            </a:r>
            <a:r>
              <a:rPr lang="de-DE" sz="2400" dirty="0">
                <a:solidFill>
                  <a:srgbClr val="0000FF"/>
                </a:solidFill>
                <a:latin typeface="+mn-lt"/>
              </a:rPr>
              <a:t>Model</a:t>
            </a:r>
            <a:r>
              <a:rPr lang="de-DE" sz="2400" b="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a:t>
            </a:r>
            <a:r>
              <a:rPr lang="de-DE" sz="2400" b="0" dirty="0">
                <a:solidFill>
                  <a:srgbClr val="0000FF"/>
                </a:solidFill>
                <a:latin typeface="+mn-lt"/>
              </a:rPr>
              <a:t>plus</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with</a:t>
            </a:r>
            <a:r>
              <a:rPr lang="de-DE" sz="2400" b="0" dirty="0">
                <a:latin typeface="+mn-lt"/>
              </a:rPr>
              <a:t> Series </a:t>
            </a:r>
            <a:r>
              <a:rPr lang="de-DE" sz="2400" b="0" dirty="0" err="1">
                <a:latin typeface="+mn-lt"/>
              </a:rPr>
              <a:t>compensation</a:t>
            </a:r>
            <a:r>
              <a:rPr lang="de-DE" sz="2400" b="0" dirty="0">
                <a:latin typeface="+mn-lt"/>
              </a:rPr>
              <a:t>.</a:t>
            </a:r>
          </a:p>
        </p:txBody>
      </p:sp>
    </p:spTree>
    <p:extLst>
      <p:ext uri="{BB962C8B-B14F-4D97-AF65-F5344CB8AC3E}">
        <p14:creationId xmlns:p14="http://schemas.microsoft.com/office/powerpoint/2010/main" val="213192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Transmission Lines </a:t>
            </a:r>
            <a:r>
              <a:rPr lang="de-DE" altLang="de-DE" sz="2400" b="0" dirty="0" err="1">
                <a:latin typeface="Arial" charset="0"/>
              </a:rPr>
              <a:t>with</a:t>
            </a:r>
            <a:r>
              <a:rPr lang="de-DE" altLang="de-DE" sz="2400" b="0" dirty="0">
                <a:latin typeface="Arial" charset="0"/>
              </a:rPr>
              <a:t> Series </a:t>
            </a:r>
            <a:r>
              <a:rPr lang="de-DE" altLang="de-DE" sz="2400" b="0" dirty="0" err="1">
                <a:latin typeface="Arial" charset="0"/>
              </a:rPr>
              <a:t>Compensation</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1079326" y="1346200"/>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Transmission Lines </a:t>
            </a:r>
            <a:r>
              <a:rPr lang="de-DE" sz="2400" b="0" dirty="0" err="1">
                <a:latin typeface="+mn-lt"/>
              </a:rPr>
              <a:t>are</a:t>
            </a:r>
            <a:r>
              <a:rPr lang="de-DE" sz="2400" b="0" dirty="0">
                <a:latin typeface="+mn-lt"/>
              </a:rPr>
              <a:t> </a:t>
            </a:r>
            <a:r>
              <a:rPr lang="de-DE" sz="2400" b="0" dirty="0" err="1">
                <a:latin typeface="+mn-lt"/>
              </a:rPr>
              <a:t>mainly</a:t>
            </a:r>
            <a:r>
              <a:rPr lang="de-DE" sz="2400" b="0" dirty="0">
                <a:latin typeface="+mn-lt"/>
              </a:rPr>
              <a:t> </a:t>
            </a:r>
            <a:r>
              <a:rPr lang="de-DE" sz="2400" b="0" dirty="0" err="1">
                <a:latin typeface="+mn-lt"/>
              </a:rPr>
              <a:t>characterized</a:t>
            </a:r>
            <a:r>
              <a:rPr lang="de-DE" sz="2400" b="0" dirty="0">
                <a:latin typeface="+mn-lt"/>
              </a:rPr>
              <a:t> by </a:t>
            </a:r>
            <a:r>
              <a:rPr lang="de-DE" sz="2400" b="0" dirty="0" err="1">
                <a:latin typeface="+mn-lt"/>
              </a:rPr>
              <a:t>series</a:t>
            </a:r>
            <a:r>
              <a:rPr lang="de-DE" sz="2400" b="0" dirty="0">
                <a:latin typeface="+mn-lt"/>
              </a:rPr>
              <a:t> </a:t>
            </a:r>
          </a:p>
          <a:p>
            <a:r>
              <a:rPr lang="de-DE" sz="2400" b="0" dirty="0">
                <a:latin typeface="+mn-lt"/>
              </a:rPr>
              <a:t>     </a:t>
            </a:r>
            <a:r>
              <a:rPr lang="de-DE" sz="2400" b="0" dirty="0" err="1">
                <a:latin typeface="+mn-lt"/>
              </a:rPr>
              <a:t>Inductive</a:t>
            </a:r>
            <a:r>
              <a:rPr lang="de-DE" sz="2400" b="0" dirty="0">
                <a:latin typeface="+mn-lt"/>
              </a:rPr>
              <a:t> </a:t>
            </a:r>
            <a:r>
              <a:rPr lang="de-DE" sz="2400" b="0" dirty="0" err="1">
                <a:latin typeface="+mn-lt"/>
              </a:rPr>
              <a:t>Reactance</a:t>
            </a:r>
            <a:r>
              <a:rPr lang="de-DE" sz="2400" b="0" dirty="0">
                <a:latin typeface="+mn-lt"/>
              </a:rPr>
              <a:t> X</a:t>
            </a:r>
            <a:r>
              <a:rPr lang="de-DE" sz="2400" b="0" baseline="-25000" dirty="0">
                <a:latin typeface="+mn-lt"/>
              </a:rPr>
              <a:t>L</a:t>
            </a:r>
            <a:r>
              <a:rPr lang="de-DE" sz="2400" b="0" dirty="0">
                <a:latin typeface="+mn-lt"/>
              </a:rPr>
              <a:t> = L </a:t>
            </a:r>
            <a:r>
              <a:rPr lang="el-GR" sz="2400" b="0" dirty="0">
                <a:latin typeface="+mn-lt"/>
              </a:rPr>
              <a:t>ω</a:t>
            </a:r>
            <a:r>
              <a:rPr lang="de-DE" sz="2400" b="0" baseline="-25000" dirty="0">
                <a:latin typeface="+mn-lt"/>
              </a:rPr>
              <a:t>S</a:t>
            </a:r>
            <a:r>
              <a:rPr lang="de-DE" sz="2400" b="0" dirty="0">
                <a:latin typeface="+mn-lt"/>
              </a:rPr>
              <a:t> and by Resistance R</a:t>
            </a:r>
          </a:p>
          <a:p>
            <a:endParaRPr lang="de-DE" sz="2400" b="0" dirty="0">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X</a:t>
            </a:r>
            <a:r>
              <a:rPr lang="de-DE" sz="2400" b="0" baseline="-25000" dirty="0">
                <a:latin typeface="+mn-lt"/>
              </a:rPr>
              <a:t>L</a:t>
            </a:r>
            <a:r>
              <a:rPr lang="de-DE" sz="2400" b="0" dirty="0">
                <a:latin typeface="+mn-lt"/>
              </a:rPr>
              <a:t> </a:t>
            </a:r>
            <a:r>
              <a:rPr lang="de-DE" sz="2400" b="0" dirty="0" err="1">
                <a:latin typeface="+mn-lt"/>
              </a:rPr>
              <a:t>value</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limit</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allowable</a:t>
            </a:r>
            <a:r>
              <a:rPr lang="de-DE" sz="2400" b="0" dirty="0">
                <a:latin typeface="+mn-lt"/>
              </a:rPr>
              <a:t> </a:t>
            </a:r>
            <a:r>
              <a:rPr lang="de-DE" sz="2400" b="0" dirty="0" err="1">
                <a:latin typeface="+mn-lt"/>
              </a:rPr>
              <a:t>transfer</a:t>
            </a:r>
            <a:r>
              <a:rPr lang="de-DE" sz="2400" b="0" dirty="0">
                <a:latin typeface="+mn-lt"/>
              </a:rPr>
              <a:t>, </a:t>
            </a:r>
            <a:r>
              <a:rPr lang="de-DE" sz="2400" b="0" dirty="0" err="1">
                <a:latin typeface="+mn-lt"/>
              </a:rPr>
              <a:t>especially</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endParaRPr lang="de-DE" sz="2400" b="0" dirty="0">
              <a:latin typeface="+mn-lt"/>
            </a:endParaRP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Additional in </a:t>
            </a:r>
            <a:r>
              <a:rPr lang="de-DE" sz="2400" b="0" dirty="0" err="1">
                <a:latin typeface="+mn-lt"/>
              </a:rPr>
              <a:t>series-connected</a:t>
            </a:r>
            <a:r>
              <a:rPr lang="de-DE" sz="2400" b="0" dirty="0">
                <a:latin typeface="+mn-lt"/>
              </a:rPr>
              <a:t> </a:t>
            </a:r>
            <a:r>
              <a:rPr lang="de-DE" sz="2400" b="0" dirty="0" err="1">
                <a:latin typeface="+mn-lt"/>
              </a:rPr>
              <a:t>capacitors</a:t>
            </a:r>
            <a:r>
              <a:rPr lang="de-DE" sz="2400" b="0" dirty="0">
                <a:latin typeface="+mn-lt"/>
              </a:rPr>
              <a:t> X</a:t>
            </a:r>
            <a:r>
              <a:rPr lang="de-DE" sz="2400" b="0" baseline="-25000" dirty="0">
                <a:latin typeface="+mn-lt"/>
              </a:rPr>
              <a:t>C</a:t>
            </a:r>
            <a:r>
              <a:rPr lang="de-DE" sz="2400" b="0" dirty="0">
                <a:latin typeface="+mn-lt"/>
              </a:rPr>
              <a:t> = 1/ (C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S</a:t>
            </a:r>
            <a:r>
              <a:rPr lang="de-DE" sz="2400" b="0" dirty="0">
                <a:latin typeface="Arial" panose="020B0604020202020204" pitchFamily="34" charset="0"/>
                <a:cs typeface="Arial" panose="020B0604020202020204" pitchFamily="34" charset="0"/>
              </a:rPr>
              <a:t>)</a:t>
            </a:r>
            <a:r>
              <a:rPr lang="de-DE" sz="2400" b="0" dirty="0">
                <a:latin typeface="+mn-lt"/>
              </a:rPr>
              <a:t> </a:t>
            </a:r>
            <a:r>
              <a:rPr lang="de-DE" sz="2400" b="0" dirty="0" err="1">
                <a:latin typeface="+mn-lt"/>
              </a:rPr>
              <a:t>reduce</a:t>
            </a:r>
            <a:r>
              <a:rPr lang="de-DE" sz="2400" b="0" dirty="0">
                <a:latin typeface="+mn-lt"/>
              </a:rPr>
              <a:t> </a:t>
            </a:r>
            <a:r>
              <a:rPr lang="de-DE" sz="2400" b="0" dirty="0" err="1">
                <a:latin typeface="+mn-lt"/>
              </a:rPr>
              <a:t>the</a:t>
            </a:r>
            <a:r>
              <a:rPr lang="de-DE" sz="2400" b="0" dirty="0">
                <a:latin typeface="+mn-lt"/>
              </a:rPr>
              <a:t> total </a:t>
            </a:r>
            <a:r>
              <a:rPr lang="de-DE" sz="2400" b="0" dirty="0" err="1">
                <a:latin typeface="+mn-lt"/>
              </a:rPr>
              <a:t>reactance</a:t>
            </a:r>
            <a:r>
              <a:rPr lang="de-DE" sz="2400" b="0" dirty="0">
                <a:latin typeface="+mn-lt"/>
              </a:rPr>
              <a:t> and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transfer</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line</a:t>
            </a:r>
            <a:r>
              <a:rPr lang="de-DE" sz="2400" b="0" dirty="0">
                <a:latin typeface="+mn-lt"/>
              </a:rPr>
              <a:t>.</a:t>
            </a:r>
          </a:p>
          <a:p>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p:txBody>
      </p:sp>
      <p:pic>
        <p:nvPicPr>
          <p:cNvPr id="5" name="Grafik 4">
            <a:extLst>
              <a:ext uri="{FF2B5EF4-FFF2-40B4-BE49-F238E27FC236}">
                <a16:creationId xmlns:a16="http://schemas.microsoft.com/office/drawing/2014/main" id="{64AA7FD0-0411-7726-2E69-C0176A465DDF}"/>
              </a:ext>
            </a:extLst>
          </p:cNvPr>
          <p:cNvPicPr>
            <a:picLocks noChangeAspect="1"/>
          </p:cNvPicPr>
          <p:nvPr/>
        </p:nvPicPr>
        <p:blipFill>
          <a:blip r:embed="rId3"/>
          <a:stretch>
            <a:fillRect/>
          </a:stretch>
        </p:blipFill>
        <p:spPr>
          <a:xfrm>
            <a:off x="1967214" y="2247900"/>
            <a:ext cx="5830586" cy="1041399"/>
          </a:xfrm>
          <a:prstGeom prst="rect">
            <a:avLst/>
          </a:prstGeom>
        </p:spPr>
      </p:pic>
      <p:pic>
        <p:nvPicPr>
          <p:cNvPr id="7" name="Grafik 6">
            <a:extLst>
              <a:ext uri="{FF2B5EF4-FFF2-40B4-BE49-F238E27FC236}">
                <a16:creationId xmlns:a16="http://schemas.microsoft.com/office/drawing/2014/main" id="{1BD1416C-C694-C472-ACD5-5099662300BD}"/>
              </a:ext>
            </a:extLst>
          </p:cNvPr>
          <p:cNvPicPr>
            <a:picLocks noChangeAspect="1"/>
          </p:cNvPicPr>
          <p:nvPr/>
        </p:nvPicPr>
        <p:blipFill>
          <a:blip r:embed="rId4"/>
          <a:stretch>
            <a:fillRect/>
          </a:stretch>
        </p:blipFill>
        <p:spPr>
          <a:xfrm>
            <a:off x="2997200" y="5181600"/>
            <a:ext cx="5156200" cy="1209553"/>
          </a:xfrm>
          <a:prstGeom prst="rect">
            <a:avLst/>
          </a:prstGeom>
        </p:spPr>
      </p:pic>
    </p:spTree>
    <p:extLst>
      <p:ext uri="{BB962C8B-B14F-4D97-AF65-F5344CB8AC3E}">
        <p14:creationId xmlns:p14="http://schemas.microsoft.com/office/powerpoint/2010/main" val="34593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Simple </a:t>
            </a:r>
            <a:r>
              <a:rPr lang="de-DE" altLang="de-DE" sz="2400" b="0" dirty="0" err="1">
                <a:latin typeface="Arial" charset="0"/>
              </a:rPr>
              <a:t>Electrical</a:t>
            </a:r>
            <a:r>
              <a:rPr lang="de-DE" altLang="de-DE" sz="2400" b="0" dirty="0">
                <a:latin typeface="Arial" charset="0"/>
              </a:rPr>
              <a:t> Circuit Model </a:t>
            </a:r>
            <a:r>
              <a:rPr lang="de-DE" altLang="de-DE" sz="2400" b="0" dirty="0" err="1">
                <a:latin typeface="Arial" charset="0"/>
              </a:rPr>
              <a:t>for</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Grid</a:t>
            </a:r>
            <a:r>
              <a:rPr lang="de-DE" altLang="de-DE" sz="2400" b="0" dirty="0">
                <a:latin typeface="Arial" charset="0"/>
              </a:rPr>
              <a:t> plus Generator</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3"/>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4"/>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5"/>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6"/>
                <a:stretch>
                  <a:fillRect l="-1048" t="-29310" b="-56322"/>
                </a:stretch>
              </a:blipFill>
              <a:ln w="28575">
                <a:solidFill>
                  <a:srgbClr val="FF0000"/>
                </a:solidFill>
              </a:ln>
            </p:spPr>
            <p:txBody>
              <a:bodyPr/>
              <a:lstStyle/>
              <a:p>
                <a:r>
                  <a:rPr lang="de-DE">
                    <a:noFill/>
                  </a:rPr>
                  <a:t> </a:t>
                </a:r>
              </a:p>
            </p:txBody>
          </p:sp>
        </mc:Fallback>
      </mc:AlternateContent>
      <p:sp>
        <p:nvSpPr>
          <p:cNvPr id="92" name="Textfeld 91">
            <a:extLst>
              <a:ext uri="{FF2B5EF4-FFF2-40B4-BE49-F238E27FC236}">
                <a16:creationId xmlns:a16="http://schemas.microsoft.com/office/drawing/2014/main" id="{3D0B60B0-D973-5628-9317-316C1EBB0A5C}"/>
              </a:ext>
            </a:extLst>
          </p:cNvPr>
          <p:cNvSpPr txBox="1"/>
          <p:nvPr/>
        </p:nvSpPr>
        <p:spPr>
          <a:xfrm>
            <a:off x="1055798" y="3360511"/>
            <a:ext cx="10809837" cy="2923877"/>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baseline="30000" dirty="0">
              <a:latin typeface="+mn-lt"/>
            </a:endParaRPr>
          </a:p>
          <a:p>
            <a:endParaRPr lang="de-DE" sz="2400" b="0" dirty="0">
              <a:latin typeface="+mn-lt"/>
            </a:endParaRPr>
          </a:p>
          <a:p>
            <a:r>
              <a:rPr lang="de-DE" sz="2000" b="0" dirty="0">
                <a:latin typeface="+mn-lt"/>
              </a:rPr>
              <a:t>This </a:t>
            </a:r>
            <a:r>
              <a:rPr lang="de-DE" sz="2000" b="0" dirty="0" err="1">
                <a:latin typeface="+mn-lt"/>
              </a:rPr>
              <a:t>very</a:t>
            </a:r>
            <a:r>
              <a:rPr lang="de-DE" sz="2000" b="0" dirty="0">
                <a:latin typeface="+mn-lt"/>
              </a:rPr>
              <a:t> </a:t>
            </a:r>
            <a:r>
              <a:rPr lang="de-DE" sz="2000" dirty="0">
                <a:solidFill>
                  <a:srgbClr val="0000FF"/>
                </a:solidFill>
                <a:latin typeface="+mn-lt"/>
              </a:rPr>
              <a:t>simple Electric Circuit Model </a:t>
            </a:r>
            <a:r>
              <a:rPr lang="de-DE" sz="2000" b="0" dirty="0" err="1">
                <a:latin typeface="+mn-lt"/>
              </a:rPr>
              <a:t>shows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an </a:t>
            </a:r>
            <a:r>
              <a:rPr lang="de-DE" sz="2000" b="0" dirty="0" err="1">
                <a:latin typeface="+mn-lt"/>
              </a:rPr>
              <a:t>electric</a:t>
            </a:r>
            <a:r>
              <a:rPr lang="de-DE" sz="2000" b="0" dirty="0">
                <a:latin typeface="+mn-lt"/>
              </a:rPr>
              <a:t> </a:t>
            </a:r>
            <a:r>
              <a:rPr lang="de-DE" sz="2000" b="0" dirty="0" err="1">
                <a:latin typeface="+mn-lt"/>
              </a:rPr>
              <a:t>circuit</a:t>
            </a:r>
            <a:r>
              <a:rPr lang="de-DE" sz="2000" b="0" dirty="0">
                <a:latin typeface="+mn-lt"/>
              </a:rPr>
              <a:t>. A real </a:t>
            </a:r>
            <a:r>
              <a:rPr lang="de-DE" sz="2000" b="0" dirty="0" err="1">
                <a:latin typeface="+mn-lt"/>
              </a:rPr>
              <a:t>Electrical</a:t>
            </a:r>
            <a:r>
              <a:rPr lang="de-DE" sz="2000" b="0" dirty="0">
                <a:latin typeface="+mn-lt"/>
              </a:rPr>
              <a:t>  Model </a:t>
            </a:r>
            <a:r>
              <a:rPr lang="de-DE" sz="2000" b="0" dirty="0" err="1">
                <a:latin typeface="+mn-lt"/>
              </a:rPr>
              <a:t>contains</a:t>
            </a:r>
            <a:r>
              <a:rPr lang="de-DE" sz="2000" b="0" dirty="0">
                <a:latin typeface="+mn-lt"/>
              </a:rPr>
              <a:t> </a:t>
            </a:r>
            <a:r>
              <a:rPr lang="de-DE" sz="2000" b="0" dirty="0" err="1">
                <a:latin typeface="+mn-lt"/>
              </a:rPr>
              <a:t>much</a:t>
            </a:r>
            <a:r>
              <a:rPr lang="de-DE" sz="2000" b="0" dirty="0">
                <a:latin typeface="+mn-lt"/>
              </a:rPr>
              <a:t> </a:t>
            </a:r>
            <a:r>
              <a:rPr lang="de-DE" sz="2000" b="0" dirty="0" err="1">
                <a:latin typeface="+mn-lt"/>
              </a:rPr>
              <a:t>more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Grid</a:t>
            </a:r>
            <a:r>
              <a:rPr lang="de-DE" sz="2000" b="0" dirty="0">
                <a:latin typeface="+mn-lt"/>
              </a:rPr>
              <a:t> and in </a:t>
            </a:r>
            <a:r>
              <a:rPr lang="de-DE" sz="2000" b="0" dirty="0" err="1">
                <a:latin typeface="+mn-lt"/>
              </a:rPr>
              <a:t>addition</a:t>
            </a:r>
            <a:r>
              <a:rPr lang="de-DE" sz="2000" b="0" dirty="0">
                <a:latin typeface="+mn-lt"/>
              </a:rPr>
              <a:t> also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part</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Generator.</a:t>
            </a:r>
          </a:p>
          <a:p>
            <a:r>
              <a:rPr lang="de-DE" sz="2000" b="0" dirty="0">
                <a:latin typeface="+mn-lt"/>
              </a:rPr>
              <a:t> </a:t>
            </a:r>
          </a:p>
          <a:p>
            <a:r>
              <a:rPr lang="de-DE" sz="2000" b="0" dirty="0" err="1">
                <a:latin typeface="+mn-lt"/>
              </a:rPr>
              <a:t>However</a:t>
            </a:r>
            <a:r>
              <a:rPr lang="de-DE" sz="2000" b="0" dirty="0">
                <a:latin typeface="+mn-lt"/>
              </a:rPr>
              <a:t>, </a:t>
            </a:r>
            <a:r>
              <a:rPr lang="de-DE" sz="2000" b="0" dirty="0" err="1">
                <a:latin typeface="+mn-lt"/>
              </a:rPr>
              <a:t>with</a:t>
            </a:r>
            <a:r>
              <a:rPr lang="de-DE" sz="2000" b="0" dirty="0">
                <a:latin typeface="+mn-lt"/>
              </a:rPr>
              <a:t> </a:t>
            </a:r>
            <a:r>
              <a:rPr lang="de-DE" sz="2000" b="0" dirty="0" err="1">
                <a:latin typeface="+mn-lt"/>
              </a:rPr>
              <a:t>this</a:t>
            </a:r>
            <a:r>
              <a:rPr lang="de-DE" sz="2000" b="0" dirty="0">
                <a:latin typeface="+mn-lt"/>
              </a:rPr>
              <a:t> simple </a:t>
            </a:r>
            <a:r>
              <a:rPr lang="de-DE" sz="2000" b="0" dirty="0" err="1">
                <a:latin typeface="+mn-lt"/>
              </a:rPr>
              <a:t>model</a:t>
            </a:r>
            <a:r>
              <a:rPr lang="de-DE" sz="2000" b="0" dirty="0">
                <a:latin typeface="+mn-lt"/>
              </a:rPr>
              <a:t> </a:t>
            </a:r>
            <a:r>
              <a:rPr lang="de-DE" sz="2000" b="0" dirty="0" err="1">
                <a:latin typeface="+mn-lt"/>
              </a:rPr>
              <a:t>we</a:t>
            </a:r>
            <a:r>
              <a:rPr lang="de-DE" sz="2000" b="0" dirty="0">
                <a:latin typeface="+mn-lt"/>
              </a:rPr>
              <a:t> </a:t>
            </a:r>
            <a:r>
              <a:rPr lang="de-DE" sz="2000" b="0" dirty="0" err="1">
                <a:latin typeface="+mn-lt"/>
              </a:rPr>
              <a:t>want</a:t>
            </a:r>
            <a:r>
              <a:rPr lang="de-DE" sz="2000" b="0" dirty="0">
                <a:latin typeface="+mn-lt"/>
              </a:rPr>
              <a:t> </a:t>
            </a:r>
            <a:r>
              <a:rPr lang="de-DE" sz="2000" b="0" dirty="0" err="1">
                <a:latin typeface="+mn-lt"/>
              </a:rPr>
              <a:t>to</a:t>
            </a:r>
            <a:r>
              <a:rPr lang="de-DE" sz="2000" b="0" dirty="0">
                <a:latin typeface="+mn-lt"/>
              </a:rPr>
              <a:t> </a:t>
            </a:r>
            <a:r>
              <a:rPr lang="de-DE" sz="2000" b="0" dirty="0" err="1">
                <a:latin typeface="+mn-lt"/>
              </a:rPr>
              <a:t>explain</a:t>
            </a:r>
            <a:r>
              <a:rPr lang="de-DE" sz="2000" b="0" dirty="0">
                <a:latin typeface="+mn-lt"/>
              </a:rPr>
              <a:t> in an easy </a:t>
            </a:r>
            <a:r>
              <a:rPr lang="de-DE" sz="2000" b="0" dirty="0" err="1">
                <a:latin typeface="+mn-lt"/>
              </a:rPr>
              <a:t>way</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relations</a:t>
            </a:r>
            <a:r>
              <a:rPr lang="de-DE" sz="2000" b="0" dirty="0">
                <a:latin typeface="+mn-lt"/>
              </a:rPr>
              <a:t> </a:t>
            </a:r>
            <a:r>
              <a:rPr lang="de-DE" sz="2000" b="0" dirty="0" err="1">
                <a:latin typeface="+mn-lt"/>
              </a:rPr>
              <a:t>for</a:t>
            </a:r>
            <a:r>
              <a:rPr lang="de-DE" sz="2000" b="0" dirty="0">
                <a:latin typeface="+mn-lt"/>
              </a:rPr>
              <a:t> a </a:t>
            </a:r>
            <a:r>
              <a:rPr lang="de-DE" sz="2000" dirty="0">
                <a:solidFill>
                  <a:srgbClr val="0000FF"/>
                </a:solidFill>
                <a:latin typeface="+mn-lt"/>
              </a:rPr>
              <a:t>Sub </a:t>
            </a:r>
            <a:r>
              <a:rPr lang="de-DE" sz="2000" dirty="0" err="1">
                <a:solidFill>
                  <a:srgbClr val="0000FF"/>
                </a:solidFill>
                <a:latin typeface="+mn-lt"/>
              </a:rPr>
              <a:t>Synchronous</a:t>
            </a:r>
            <a:r>
              <a:rPr lang="de-DE" sz="2000" dirty="0">
                <a:solidFill>
                  <a:srgbClr val="0000FF"/>
                </a:solidFill>
                <a:latin typeface="+mn-lt"/>
              </a:rPr>
              <a:t> </a:t>
            </a:r>
            <a:r>
              <a:rPr lang="de-DE" sz="2000" dirty="0" err="1">
                <a:solidFill>
                  <a:srgbClr val="0000FF"/>
                </a:solidFill>
                <a:latin typeface="+mn-lt"/>
              </a:rPr>
              <a:t>Resonance</a:t>
            </a:r>
            <a:r>
              <a:rPr lang="de-DE" sz="2000" dirty="0">
                <a:solidFill>
                  <a:srgbClr val="0000FF"/>
                </a:solidFill>
                <a:latin typeface="+mn-lt"/>
              </a:rPr>
              <a:t> (SSR) </a:t>
            </a:r>
            <a:r>
              <a:rPr lang="de-DE" sz="2000" b="0" dirty="0" err="1">
                <a:latin typeface="+mn-lt"/>
              </a:rPr>
              <a:t>incident</a:t>
            </a:r>
            <a:r>
              <a:rPr lang="de-DE" sz="2000" b="0" dirty="0">
                <a:latin typeface="+mn-lt"/>
              </a:rPr>
              <a:t> and </a:t>
            </a:r>
            <a:r>
              <a:rPr lang="de-DE" sz="2000" b="0" dirty="0" err="1">
                <a:latin typeface="+mn-lt"/>
              </a:rPr>
              <a:t>how</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natural</a:t>
            </a:r>
            <a:r>
              <a:rPr lang="de-DE" sz="2000" b="0" dirty="0">
                <a:latin typeface="+mn-lt"/>
              </a:rPr>
              <a:t> </a:t>
            </a:r>
            <a:r>
              <a:rPr lang="de-DE" sz="2000" b="0" dirty="0" err="1">
                <a:latin typeface="+mn-lt"/>
              </a:rPr>
              <a:t>frequencies</a:t>
            </a:r>
            <a:r>
              <a:rPr lang="de-DE" sz="2000" b="0" dirty="0">
                <a:latin typeface="+mn-lt"/>
              </a:rPr>
              <a:t> and </a:t>
            </a:r>
            <a:r>
              <a:rPr lang="de-DE" sz="2000" b="0" dirty="0" err="1">
                <a:latin typeface="+mn-lt"/>
              </a:rPr>
              <a:t>the</a:t>
            </a:r>
            <a:r>
              <a:rPr lang="de-DE" sz="2000" b="0" dirty="0">
                <a:latin typeface="+mn-lt"/>
              </a:rPr>
              <a:t> </a:t>
            </a:r>
            <a:r>
              <a:rPr lang="de-DE" sz="2000" b="0" dirty="0" err="1">
                <a:latin typeface="+mn-lt"/>
              </a:rPr>
              <a:t>Impedance</a:t>
            </a:r>
            <a:r>
              <a:rPr lang="de-DE" sz="2000" b="0" dirty="0">
                <a:latin typeface="+mn-lt"/>
              </a:rPr>
              <a:t> </a:t>
            </a:r>
            <a:r>
              <a:rPr lang="de-DE" sz="2000" b="0" dirty="0" err="1">
                <a:latin typeface="+mn-lt"/>
              </a:rPr>
              <a:t>function</a:t>
            </a:r>
            <a:r>
              <a:rPr lang="de-DE" sz="2000" b="0" dirty="0">
                <a:latin typeface="+mn-lt"/>
              </a:rPr>
              <a:t> </a:t>
            </a:r>
            <a:r>
              <a:rPr lang="de-DE" sz="2000" b="0" dirty="0" err="1">
                <a:latin typeface="+mn-lt"/>
              </a:rPr>
              <a:t>can</a:t>
            </a:r>
            <a:r>
              <a:rPr lang="de-DE" sz="2000" b="0" dirty="0">
                <a:latin typeface="+mn-lt"/>
              </a:rPr>
              <a:t> </a:t>
            </a:r>
            <a:r>
              <a:rPr lang="de-DE" sz="2000" b="0" dirty="0" err="1">
                <a:latin typeface="+mn-lt"/>
              </a:rPr>
              <a:t>be</a:t>
            </a:r>
            <a:r>
              <a:rPr lang="de-DE" sz="2000" b="0" dirty="0">
                <a:latin typeface="+mn-lt"/>
              </a:rPr>
              <a:t> </a:t>
            </a:r>
            <a:r>
              <a:rPr lang="de-DE" sz="2000" b="0" dirty="0" err="1">
                <a:latin typeface="+mn-lt"/>
              </a:rPr>
              <a:t>determined</a:t>
            </a:r>
            <a:r>
              <a:rPr lang="de-DE" sz="2000" b="0" dirty="0">
                <a:latin typeface="+mn-lt"/>
              </a:rPr>
              <a:t> and </a:t>
            </a:r>
            <a:r>
              <a:rPr lang="de-DE" sz="2000" b="0" dirty="0" err="1">
                <a:latin typeface="+mn-lt"/>
              </a:rPr>
              <a:t>used</a:t>
            </a:r>
            <a:r>
              <a:rPr lang="de-DE" sz="2000" b="0" dirty="0">
                <a:latin typeface="+mn-lt"/>
              </a:rPr>
              <a:t> </a:t>
            </a:r>
            <a:r>
              <a:rPr lang="de-DE" sz="2000" b="0" dirty="0" err="1">
                <a:latin typeface="+mn-lt"/>
              </a:rPr>
              <a:t>for</a:t>
            </a:r>
            <a:r>
              <a:rPr lang="de-DE" sz="2000" b="0" dirty="0">
                <a:latin typeface="+mn-lt"/>
              </a:rPr>
              <a:t> an </a:t>
            </a:r>
            <a:r>
              <a:rPr lang="de-DE" sz="2000" b="0" dirty="0" err="1">
                <a:latin typeface="+mn-lt"/>
              </a:rPr>
              <a:t>evaluation</a:t>
            </a:r>
            <a:r>
              <a:rPr lang="de-DE" sz="2000" b="0" dirty="0">
                <a:latin typeface="+mn-lt"/>
              </a:rPr>
              <a:t> </a:t>
            </a:r>
            <a:r>
              <a:rPr lang="de-DE" sz="2000" b="0" dirty="0" err="1">
                <a:latin typeface="+mn-lt"/>
              </a:rPr>
              <a:t>of</a:t>
            </a:r>
            <a:r>
              <a:rPr lang="de-DE" sz="2000" b="0" dirty="0">
                <a:latin typeface="+mn-lt"/>
              </a:rPr>
              <a:t> SSR.</a:t>
            </a:r>
          </a:p>
        </p:txBody>
      </p:sp>
    </p:spTree>
    <p:extLst>
      <p:ext uri="{BB962C8B-B14F-4D97-AF65-F5344CB8AC3E}">
        <p14:creationId xmlns:p14="http://schemas.microsoft.com/office/powerpoint/2010/main" val="13323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42967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50900" y="138163"/>
            <a:ext cx="10597586"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lang="de-DE" altLang="de-DE" sz="2400" dirty="0">
                <a:solidFill>
                  <a:srgbClr val="0000FF"/>
                </a:solidFill>
                <a:latin typeface="Arial" charset="0"/>
              </a:rPr>
              <a:t>F</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2"/>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3"/>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4"/>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5"/>
                <a:stretch>
                  <a:fillRect l="-1048" t="-29310" b="-56322"/>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092673" y="3498787"/>
                <a:ext cx="10809837" cy="2824684"/>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dirty="0">
                  <a:latin typeface="+mn-lt"/>
                </a:endParaRPr>
              </a:p>
              <a:p>
                <a:endParaRPr lang="de-DE" sz="2000" b="0" dirty="0">
                  <a:latin typeface="+mn-lt"/>
                </a:endParaRPr>
              </a:p>
              <a:p>
                <a:r>
                  <a:rPr lang="de-DE" sz="2000" b="0" dirty="0">
                    <a:latin typeface="+mn-lt"/>
                  </a:rPr>
                  <a:t>The </a:t>
                </a:r>
                <a:r>
                  <a:rPr lang="de-DE" sz="2000" b="0" dirty="0" err="1">
                    <a:latin typeface="+mn-lt"/>
                  </a:rPr>
                  <a:t>electrical</a:t>
                </a:r>
                <a:r>
                  <a:rPr lang="de-DE" sz="2000" b="0" dirty="0">
                    <a:latin typeface="+mn-lt"/>
                  </a:rPr>
                  <a:t> </a:t>
                </a:r>
                <a:r>
                  <a:rPr lang="de-DE" sz="2000" b="0" dirty="0" err="1">
                    <a:latin typeface="+mn-lt"/>
                  </a:rPr>
                  <a:t>circuit</a:t>
                </a:r>
                <a:r>
                  <a:rPr lang="de-DE" sz="2000" b="0" dirty="0">
                    <a:latin typeface="+mn-lt"/>
                  </a:rPr>
                  <a:t> </a:t>
                </a:r>
                <a:r>
                  <a:rPr lang="de-DE" sz="2000" b="0" dirty="0" err="1">
                    <a:latin typeface="+mn-lt"/>
                  </a:rPr>
                  <a:t>has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following</a:t>
                </a:r>
                <a:r>
                  <a:rPr lang="de-DE" sz="2000" b="0" dirty="0">
                    <a:latin typeface="+mn-lt"/>
                  </a:rPr>
                  <a:t> </a:t>
                </a:r>
                <a:r>
                  <a:rPr lang="de-DE" sz="2000" b="0" dirty="0" err="1">
                    <a:latin typeface="+mn-lt"/>
                  </a:rPr>
                  <a:t>complex</a:t>
                </a:r>
                <a:r>
                  <a:rPr lang="de-DE" sz="2000" b="0" dirty="0">
                    <a:latin typeface="+mn-lt"/>
                  </a:rPr>
                  <a:t> </a:t>
                </a:r>
                <a:r>
                  <a:rPr lang="de-DE" sz="2000" dirty="0">
                    <a:solidFill>
                      <a:srgbClr val="0000FF"/>
                    </a:solidFill>
                    <a:latin typeface="+mn-lt"/>
                  </a:rPr>
                  <a:t>Eigenvalues</a:t>
                </a:r>
                <a:r>
                  <a:rPr lang="de-DE" sz="2000" dirty="0">
                    <a:latin typeface="+mn-lt"/>
                  </a:rPr>
                  <a:t> </a:t>
                </a:r>
              </a:p>
              <a:p>
                <a:endParaRPr lang="de-DE" sz="2000" b="0" dirty="0">
                  <a:latin typeface="+mn-lt"/>
                </a:endParaRPr>
              </a:p>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real </a:t>
                </a:r>
                <a:r>
                  <a:rPr lang="de-DE" sz="2000" b="0" dirty="0">
                    <a:latin typeface="+mn-lt"/>
                  </a:rPr>
                  <a:t>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(R/2L)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(1</m:t>
                        </m:r>
                      </m:e>
                    </m:rad>
                  </m:oMath>
                </a14:m>
                <a:r>
                  <a:rPr lang="de-DE" sz="2000" b="0" dirty="0">
                    <a:latin typeface="+mn-lt"/>
                  </a:rPr>
                  <a:t>/CL) – (R/2L)</a:t>
                </a:r>
                <a:r>
                  <a:rPr lang="de-DE" sz="2000" b="0" baseline="30000" dirty="0">
                    <a:latin typeface="+mn-lt"/>
                  </a:rPr>
                  <a:t>2 </a:t>
                </a:r>
              </a:p>
              <a:p>
                <a:endParaRPr lang="de-DE" sz="2000" b="0" dirty="0">
                  <a:latin typeface="+mn-lt"/>
                </a:endParaRPr>
              </a:p>
              <a:p>
                <a:endParaRPr lang="de-DE" sz="2000" b="0" baseline="30000" dirty="0">
                  <a:latin typeface="+mn-lt"/>
                </a:endParaRPr>
              </a:p>
              <a:p>
                <a:r>
                  <a:rPr lang="de-DE" sz="2000" b="0" dirty="0">
                    <a:latin typeface="+mn-lt"/>
                  </a:rPr>
                  <a:t>    </a:t>
                </a:r>
              </a:p>
              <a:p>
                <a:r>
                  <a:rPr lang="de-DE" sz="2000" b="0" dirty="0" err="1">
                    <a:latin typeface="+mn-lt"/>
                  </a:rPr>
                  <a:t>They</a:t>
                </a:r>
                <a:r>
                  <a:rPr lang="de-DE" sz="2000" b="0" dirty="0">
                    <a:latin typeface="+mn-lt"/>
                  </a:rPr>
                  <a:t> express:      The </a:t>
                </a:r>
                <a:r>
                  <a:rPr lang="de-DE" sz="2000" b="0" dirty="0" err="1">
                    <a:solidFill>
                      <a:srgbClr val="0000FF"/>
                    </a:solidFill>
                    <a:latin typeface="+mn-lt"/>
                  </a:rPr>
                  <a:t>Electrical</a:t>
                </a:r>
                <a:r>
                  <a:rPr lang="de-DE" sz="2000" b="0" dirty="0">
                    <a:solidFill>
                      <a:srgbClr val="0000FF"/>
                    </a:solidFill>
                    <a:latin typeface="+mn-lt"/>
                  </a:rPr>
                  <a:t> </a:t>
                </a:r>
                <a:r>
                  <a:rPr lang="de-DE" sz="2000" b="0" dirty="0" err="1">
                    <a:solidFill>
                      <a:srgbClr val="0000FF"/>
                    </a:solidFill>
                    <a:latin typeface="+mn-lt"/>
                  </a:rPr>
                  <a:t>Damping</a:t>
                </a:r>
                <a:r>
                  <a:rPr lang="de-DE" sz="2000" b="0" dirty="0">
                    <a:solidFill>
                      <a:srgbClr val="0000FF"/>
                    </a:solidFill>
                    <a:latin typeface="+mn-lt"/>
                  </a:rPr>
                  <a:t>       The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a:solidFill>
                      <a:srgbClr val="0000FF"/>
                    </a:solidFill>
                    <a:latin typeface="Arial" panose="020B0604020202020204" pitchFamily="34" charset="0"/>
                    <a:cs typeface="Arial" panose="020B0604020202020204" pitchFamily="34" charset="0"/>
                  </a:rPr>
                  <a:t>ꞷ</a:t>
                </a:r>
                <a:r>
                  <a:rPr lang="de-DE" sz="2000" b="0" baseline="-25000" dirty="0">
                    <a:solidFill>
                      <a:srgbClr val="0000FF"/>
                    </a:solidFill>
                    <a:latin typeface="Arial" panose="020B0604020202020204" pitchFamily="34" charset="0"/>
                    <a:cs typeface="Arial" panose="020B0604020202020204" pitchFamily="34" charset="0"/>
                  </a:rPr>
                  <a:t>E</a:t>
                </a:r>
                <a:endParaRPr lang="de-DE" sz="2000" b="0" dirty="0">
                  <a:solidFill>
                    <a:srgbClr val="0000FF"/>
                  </a:solidFill>
                  <a:latin typeface="+mn-lt"/>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092673" y="3498787"/>
                <a:ext cx="10809837" cy="2824684"/>
              </a:xfrm>
              <a:prstGeom prst="rect">
                <a:avLst/>
              </a:prstGeom>
              <a:blipFill>
                <a:blip r:embed="rId6"/>
                <a:stretch>
                  <a:fillRect l="-564" t="-1080" b="-3024"/>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7FB54296-0E68-6168-FE33-37EC8A1878F7}"/>
              </a:ext>
            </a:extLst>
          </p:cNvPr>
          <p:cNvCxnSpPr>
            <a:cxnSpLocks/>
          </p:cNvCxnSpPr>
          <p:nvPr/>
        </p:nvCxnSpPr>
        <p:spPr>
          <a:xfrm>
            <a:off x="6244337" y="4830025"/>
            <a:ext cx="17317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146029" y="4627722"/>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146029" y="5486400"/>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160632" y="4627722"/>
            <a:ext cx="0"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8075691" y="4627722"/>
            <a:ext cx="14603"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42899D9-C5B1-A4DA-D3FA-CC6129A80534}"/>
              </a:ext>
            </a:extLst>
          </p:cNvPr>
          <p:cNvCxnSpPr>
            <a:cxnSpLocks/>
          </p:cNvCxnSpPr>
          <p:nvPr/>
        </p:nvCxnSpPr>
        <p:spPr>
          <a:xfrm flipH="1">
            <a:off x="3865829" y="5260063"/>
            <a:ext cx="745031" cy="333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BD38816-B001-7076-2AFD-0E2DE71A2D16}"/>
              </a:ext>
            </a:extLst>
          </p:cNvPr>
          <p:cNvCxnSpPr>
            <a:cxnSpLocks/>
          </p:cNvCxnSpPr>
          <p:nvPr/>
        </p:nvCxnSpPr>
        <p:spPr>
          <a:xfrm>
            <a:off x="6639439" y="5213373"/>
            <a:ext cx="452674" cy="426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2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63600" y="138163"/>
            <a:ext cx="10680700"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without</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a:cxnSpLocks/>
          </p:cNvCxnSpPr>
          <p:nvPr/>
        </p:nvCxnSpPr>
        <p:spPr>
          <a:xfrm flipV="1">
            <a:off x="2195253" y="3051018"/>
            <a:ext cx="3891692" cy="13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cxnSpLocks/>
            <a:stCxn id="6" idx="1"/>
          </p:cNvCxnSpPr>
          <p:nvPr/>
        </p:nvCxnSpPr>
        <p:spPr>
          <a:xfrm flipH="1" flipV="1">
            <a:off x="2308634" y="2000816"/>
            <a:ext cx="1170159" cy="90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b="0" dirty="0">
                <a:solidFill>
                  <a:srgbClr val="FF0000"/>
                </a:solidFill>
              </a:rPr>
              <a:t>               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991431" cy="447687"/>
              </a:xfrm>
              <a:prstGeom prst="rect">
                <a:avLst/>
              </a:prstGeom>
              <a:noFill/>
            </p:spPr>
            <p:txBody>
              <a:bodyPr wrap="none" rtlCol="0">
                <a:spAutoFit/>
              </a:bodyPr>
              <a:lstStyle/>
              <a:p>
                <a:r>
                  <a:rPr lang="de-DE" sz="2000" b="0" dirty="0">
                    <a:latin typeface="+mn-lt"/>
                  </a:rPr>
                  <a:t>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991431" cy="447687"/>
              </a:xfrm>
              <a:prstGeom prst="rect">
                <a:avLst/>
              </a:prstGeom>
              <a:blipFill>
                <a:blip r:embed="rId3"/>
                <a:stretch>
                  <a:fillRect t="-141096" r="-8181"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2171854" y="1887592"/>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2171854" y="1887592"/>
                <a:ext cx="210193" cy="276999"/>
              </a:xfrm>
              <a:prstGeom prst="rect">
                <a:avLst/>
              </a:prstGeom>
              <a:blipFill>
                <a:blip r:embed="rId4"/>
                <a:stretch>
                  <a:fillRect l="-40000" t="-24444" r="-4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2074872" y="2902311"/>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2074872" y="2902311"/>
                <a:ext cx="278923" cy="276999"/>
              </a:xfrm>
              <a:prstGeom prst="rect">
                <a:avLst/>
              </a:prstGeom>
              <a:blipFill>
                <a:blip r:embed="rId5"/>
                <a:stretch>
                  <a:fillRect l="-17391" r="-19565" b="-21739"/>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637949"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454620" y="305778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2195253" y="2160671"/>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1440067" y="2370525"/>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636019" y="2032097"/>
                <a:ext cx="3834244"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636019" y="2032097"/>
                <a:ext cx="3834244" cy="1032462"/>
              </a:xfrm>
              <a:prstGeom prst="rect">
                <a:avLst/>
              </a:prstGeom>
              <a:blipFill>
                <a:blip r:embed="rId6"/>
                <a:stretch>
                  <a:fillRect l="-1420" t="-29143" b="-55429"/>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231100" y="3642647"/>
                <a:ext cx="10809837" cy="1248162"/>
              </a:xfrm>
              <a:prstGeom prst="rect">
                <a:avLst/>
              </a:prstGeom>
              <a:noFill/>
            </p:spPr>
            <p:txBody>
              <a:bodyPr wrap="square" rtlCol="0">
                <a:spAutoFit/>
              </a:bodyPr>
              <a:lstStyle/>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m:t>
                        </m:r>
                        <m:r>
                          <a:rPr lang="de-DE" sz="2000" b="0" i="1" smtClean="0">
                            <a:latin typeface="Cambria Math" panose="02040503050406030204" pitchFamily="18" charset="0"/>
                          </a:rPr>
                          <m:t>1</m:t>
                        </m:r>
                      </m:e>
                    </m:rad>
                  </m:oMath>
                </a14:m>
                <a:r>
                  <a:rPr lang="de-DE" sz="2000" b="0" dirty="0">
                    <a:latin typeface="+mn-lt"/>
                  </a:rPr>
                  <a:t>/CL      =  +/- j </a:t>
                </a:r>
                <a:r>
                  <a:rPr lang="de-DE" sz="2000" b="0" dirty="0">
                    <a:latin typeface="Arial" panose="020B0604020202020204" pitchFamily="34" charset="0"/>
                    <a:cs typeface="Arial" panose="020B0604020202020204" pitchFamily="34" charset="0"/>
                  </a:rPr>
                  <a:t>ꞷ</a:t>
                </a:r>
                <a:r>
                  <a:rPr lang="de-DE" sz="2000" b="0" baseline="-25000" dirty="0">
                    <a:latin typeface="Arial" panose="020B0604020202020204" pitchFamily="34" charset="0"/>
                    <a:cs typeface="Arial" panose="020B0604020202020204" pitchFamily="34" charset="0"/>
                  </a:rPr>
                  <a:t>E</a:t>
                </a:r>
                <a:r>
                  <a:rPr lang="de-DE" sz="2000" b="0" baseline="30000" dirty="0">
                    <a:latin typeface="+mn-lt"/>
                  </a:rPr>
                  <a:t> </a:t>
                </a:r>
              </a:p>
              <a:p>
                <a:endParaRPr lang="de-DE" sz="2000" b="0" baseline="30000" dirty="0">
                  <a:latin typeface="+mn-lt"/>
                </a:endParaRPr>
              </a:p>
              <a:p>
                <a:endParaRPr lang="de-DE" sz="2000" b="0" baseline="30000" dirty="0">
                  <a:latin typeface="+mn-lt"/>
                </a:endParaRPr>
              </a:p>
              <a:p>
                <a:r>
                  <a:rPr lang="de-DE" sz="2000" b="0" dirty="0">
                    <a:latin typeface="+mn-lt"/>
                  </a:rPr>
                  <a:t>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err="1">
                    <a:solidFill>
                      <a:srgbClr val="0000FF"/>
                    </a:solidFill>
                    <a:latin typeface="+mn-lt"/>
                  </a:rPr>
                  <a:t>without</a:t>
                </a:r>
                <a:r>
                  <a:rPr lang="de-DE" sz="2000" b="0" dirty="0">
                    <a:solidFill>
                      <a:srgbClr val="0000FF"/>
                    </a:solidFill>
                    <a:latin typeface="+mn-lt"/>
                  </a:rPr>
                  <a:t> Resistance:     </a:t>
                </a:r>
                <a:r>
                  <a:rPr lang="de-DE" sz="2000" b="0" dirty="0">
                    <a:solidFill>
                      <a:schemeClr val="tx1"/>
                    </a:solidFill>
                    <a:latin typeface="Arial" panose="020B0604020202020204" pitchFamily="34" charset="0"/>
                    <a:cs typeface="Arial" panose="020B0604020202020204" pitchFamily="34" charset="0"/>
                  </a:rPr>
                  <a:t>ꞷ</a:t>
                </a:r>
                <a:r>
                  <a:rPr lang="de-DE" sz="2000" b="0" baseline="-25000" dirty="0">
                    <a:solidFill>
                      <a:schemeClr val="tx1"/>
                    </a:solidFill>
                    <a:latin typeface="Arial" panose="020B0604020202020204" pitchFamily="34" charset="0"/>
                    <a:cs typeface="Arial" panose="020B0604020202020204" pitchFamily="34" charset="0"/>
                  </a:rPr>
                  <a:t>E</a:t>
                </a:r>
                <a:r>
                  <a:rPr lang="de-DE" sz="2000" b="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de-DE" sz="2000" b="0" i="1" smtClean="0">
                            <a:solidFill>
                              <a:schemeClr val="tx1"/>
                            </a:solidFill>
                            <a:latin typeface="Cambria Math" panose="02040503050406030204" pitchFamily="18" charset="0"/>
                            <a:cs typeface="Arial" panose="020B0604020202020204" pitchFamily="34" charset="0"/>
                          </a:rPr>
                        </m:ctrlPr>
                      </m:radPr>
                      <m:deg/>
                      <m:e>
                        <m:r>
                          <a:rPr lang="de-DE" sz="2000" b="0" i="1" smtClean="0">
                            <a:solidFill>
                              <a:schemeClr val="tx1"/>
                            </a:solidFill>
                            <a:latin typeface="Cambria Math" panose="02040503050406030204" pitchFamily="18" charset="0"/>
                            <a:cs typeface="Arial" panose="020B0604020202020204" pitchFamily="34" charset="0"/>
                          </a:rPr>
                          <m:t>1</m:t>
                        </m:r>
                        <m:r>
                          <a:rPr lang="de-DE" sz="2000" b="0" i="1" smtClean="0">
                            <a:solidFill>
                              <a:schemeClr val="tx1"/>
                            </a:solidFill>
                            <a:latin typeface="Cambria Math" panose="02040503050406030204" pitchFamily="18" charset="0"/>
                            <a:cs typeface="Arial" panose="020B0604020202020204" pitchFamily="34" charset="0"/>
                          </a:rPr>
                          <m:t>/</m:t>
                        </m:r>
                        <m:r>
                          <a:rPr lang="de-DE" sz="2000" b="0" i="1" smtClean="0">
                            <a:solidFill>
                              <a:schemeClr val="tx1"/>
                            </a:solidFill>
                            <a:latin typeface="Cambria Math" panose="02040503050406030204" pitchFamily="18" charset="0"/>
                            <a:cs typeface="Arial" panose="020B0604020202020204" pitchFamily="34" charset="0"/>
                          </a:rPr>
                          <m:t>𝐶𝐿</m:t>
                        </m:r>
                      </m:e>
                    </m:rad>
                  </m:oMath>
                </a14:m>
                <a:endParaRPr lang="de-DE" sz="2000" b="0" baseline="-25000" dirty="0">
                  <a:solidFill>
                    <a:srgbClr val="0000FF"/>
                  </a:solidFill>
                  <a:latin typeface="+mn-lt"/>
                  <a:cs typeface="Arial" panose="020B0604020202020204" pitchFamily="34" charset="0"/>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231100" y="3642647"/>
                <a:ext cx="10809837" cy="1248162"/>
              </a:xfrm>
              <a:prstGeom prst="rect">
                <a:avLst/>
              </a:prstGeom>
              <a:blipFill>
                <a:blip r:embed="rId7"/>
                <a:stretch>
                  <a:fillRect b="-6863"/>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992142" y="3642648"/>
            <a:ext cx="5603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992142" y="4240281"/>
            <a:ext cx="56169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994310" y="3630412"/>
            <a:ext cx="0" cy="6098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7609051" y="3625942"/>
            <a:ext cx="6186" cy="573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DBBDDAE-89AC-7547-6AD3-B6A13A33EB6B}"/>
              </a:ext>
            </a:extLst>
          </p:cNvPr>
          <p:cNvCxnSpPr>
            <a:cxnSpLocks/>
          </p:cNvCxnSpPr>
          <p:nvPr/>
        </p:nvCxnSpPr>
        <p:spPr>
          <a:xfrm>
            <a:off x="5359651" y="3761658"/>
            <a:ext cx="420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872741" y="5119109"/>
                <a:ext cx="7188314" cy="981744"/>
              </a:xfrm>
              <a:prstGeom prst="rect">
                <a:avLst/>
              </a:prstGeom>
              <a:noFill/>
            </p:spPr>
            <p:txBody>
              <a:bodyPr wrap="none" rtlCol="0">
                <a:spAutoFit/>
              </a:bodyPr>
              <a:lstStyle/>
              <a:p>
                <a:r>
                  <a:rPr lang="de-DE" b="0" dirty="0">
                    <a:latin typeface="+mn-lt"/>
                  </a:rPr>
                  <a:t>With </a:t>
                </a:r>
                <a:r>
                  <a:rPr lang="de-DE" b="0" dirty="0" err="1">
                    <a:latin typeface="+mn-lt"/>
                  </a:rPr>
                  <a:t>the</a:t>
                </a:r>
                <a:r>
                  <a:rPr lang="de-DE" b="0" dirty="0">
                    <a:latin typeface="+mn-lt"/>
                  </a:rPr>
                  <a:t> </a:t>
                </a:r>
                <a:r>
                  <a:rPr lang="de-DE" b="0" dirty="0" err="1">
                    <a:latin typeface="+mn-lt"/>
                  </a:rPr>
                  <a:t>Reactances</a:t>
                </a:r>
                <a:r>
                  <a:rPr lang="de-DE" b="0" dirty="0">
                    <a:latin typeface="+mn-lt"/>
                  </a:rPr>
                  <a:t>  X</a:t>
                </a:r>
                <a:r>
                  <a:rPr lang="de-DE" b="0" baseline="-25000" dirty="0">
                    <a:latin typeface="+mn-lt"/>
                  </a:rPr>
                  <a:t>L</a:t>
                </a:r>
                <a:r>
                  <a:rPr lang="de-DE" b="0" dirty="0">
                    <a:latin typeface="+mn-lt"/>
                  </a:rPr>
                  <a:t> = L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and  X</a:t>
                </a:r>
                <a:r>
                  <a:rPr lang="de-DE" b="0" baseline="-25000" dirty="0">
                    <a:latin typeface="+mn-lt"/>
                  </a:rPr>
                  <a:t>C</a:t>
                </a:r>
                <a:r>
                  <a:rPr lang="de-DE" b="0" dirty="0">
                    <a:latin typeface="+mn-lt"/>
                  </a:rPr>
                  <a:t> = 1/(C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t>
                </a:r>
                <a:r>
                  <a:rPr lang="de-DE" b="0" dirty="0" err="1">
                    <a:latin typeface="+mn-lt"/>
                  </a:rPr>
                  <a:t>we</a:t>
                </a:r>
                <a:r>
                  <a:rPr lang="de-DE" b="0" dirty="0">
                    <a:latin typeface="+mn-lt"/>
                  </a:rPr>
                  <a:t> </a:t>
                </a:r>
                <a:r>
                  <a:rPr lang="de-DE" b="0" dirty="0" err="1">
                    <a:latin typeface="+mn-lt"/>
                  </a:rPr>
                  <a:t>obtain</a:t>
                </a:r>
                <a:r>
                  <a:rPr lang="de-DE" b="0" dirty="0">
                    <a:latin typeface="+mn-lt"/>
                  </a:rPr>
                  <a:t>         </a:t>
                </a:r>
              </a:p>
              <a:p>
                <a:endParaRPr lang="de-DE" b="0" dirty="0">
                  <a:latin typeface="+mn-lt"/>
                </a:endParaRPr>
              </a:p>
              <a:p>
                <a:r>
                  <a:rPr lang="de-DE" b="0" dirty="0">
                    <a:latin typeface="+mn-lt"/>
                  </a:rPr>
                  <a:t>  </a:t>
                </a:r>
                <a:r>
                  <a:rPr lang="de-DE" b="0" dirty="0">
                    <a:latin typeface="+mn-lt"/>
                    <a:cs typeface="Arial" panose="020B0604020202020204" pitchFamily="34" charset="0"/>
                  </a:rPr>
                  <a:t>ꞷ</a:t>
                </a:r>
                <a:r>
                  <a:rPr lang="de-DE" b="0" baseline="-25000" dirty="0">
                    <a:latin typeface="+mn-lt"/>
                    <a:cs typeface="Arial" panose="020B0604020202020204" pitchFamily="34" charset="0"/>
                  </a:rPr>
                  <a:t>E</a:t>
                </a:r>
                <a:r>
                  <a:rPr lang="de-DE" b="0" dirty="0">
                    <a:latin typeface="+mn-lt"/>
                    <a:cs typeface="Arial" panose="020B0604020202020204" pitchFamily="34" charset="0"/>
                  </a:rPr>
                  <a:t> =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Arial" panose="020B0604020202020204" pitchFamily="34" charset="0"/>
                    <a:cs typeface="Arial" panose="020B0604020202020204" pitchFamily="34" charset="0"/>
                  </a:rPr>
                  <a:t> </a:t>
                </a:r>
                <a14:m>
                  <m:oMath xmlns:m="http://schemas.openxmlformats.org/officeDocument/2006/math">
                    <m:rad>
                      <m:radPr>
                        <m:degHide m:val="on"/>
                        <m:ctrlPr>
                          <a:rPr lang="de-DE" b="0" i="1">
                            <a:latin typeface="Cambria Math" panose="02040503050406030204" pitchFamily="18" charset="0"/>
                          </a:rPr>
                        </m:ctrlPr>
                      </m:radPr>
                      <m:deg/>
                      <m:e>
                        <m:r>
                          <a:rPr lang="de-DE" b="0" i="1" smtClean="0">
                            <a:latin typeface="Cambria Math" panose="02040503050406030204" pitchFamily="18" charset="0"/>
                          </a:rPr>
                          <m:t>(</m:t>
                        </m:r>
                      </m:e>
                    </m:rad>
                  </m:oMath>
                </a14:m>
                <a:r>
                  <a:rPr lang="de-DE" b="0" dirty="0">
                    <a:latin typeface="Arial" panose="020B0604020202020204" pitchFamily="34" charset="0"/>
                    <a:cs typeface="Arial" panose="020B0604020202020204" pitchFamily="34" charset="0"/>
                  </a:rPr>
                  <a:t> X</a:t>
                </a:r>
                <a:r>
                  <a:rPr lang="de-DE" b="0" baseline="-25000" dirty="0">
                    <a:latin typeface="Arial" panose="020B0604020202020204" pitchFamily="34" charset="0"/>
                    <a:cs typeface="Arial" panose="020B0604020202020204" pitchFamily="34" charset="0"/>
                  </a:rPr>
                  <a:t>C</a:t>
                </a:r>
                <a:r>
                  <a:rPr lang="de-DE" b="0" dirty="0">
                    <a:latin typeface="Arial" panose="020B0604020202020204" pitchFamily="34" charset="0"/>
                    <a:cs typeface="Arial" panose="020B0604020202020204" pitchFamily="34" charset="0"/>
                  </a:rPr>
                  <a:t> / X</a:t>
                </a:r>
                <a:r>
                  <a:rPr lang="de-DE" b="0" baseline="-25000" dirty="0">
                    <a:latin typeface="Arial" panose="020B0604020202020204" pitchFamily="34" charset="0"/>
                    <a:cs typeface="Arial" panose="020B0604020202020204" pitchFamily="34" charset="0"/>
                  </a:rPr>
                  <a:t>L</a:t>
                </a:r>
                <a:r>
                  <a:rPr lang="de-DE" b="0" dirty="0">
                    <a:latin typeface="+mn-lt"/>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872741" y="5119109"/>
                <a:ext cx="7188314" cy="981744"/>
              </a:xfrm>
              <a:prstGeom prst="rect">
                <a:avLst/>
              </a:prstGeom>
              <a:blipFill>
                <a:blip r:embed="rId8"/>
                <a:stretch>
                  <a:fillRect l="-679" t="-3727" b="-7453"/>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219637" y="5758004"/>
            <a:ext cx="899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992142" y="5613148"/>
            <a:ext cx="2274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2021636" y="6255944"/>
            <a:ext cx="2245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992142"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4266805"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a:solidFill>
                  <a:srgbClr val="0000FF"/>
                </a:solidFill>
              </a:rPr>
              <a:t>Definition </a:t>
            </a:r>
            <a:r>
              <a:rPr lang="de-DE" altLang="de-DE" sz="2400" dirty="0" err="1">
                <a:solidFill>
                  <a:srgbClr val="0000FF"/>
                </a:solidFill>
              </a:rPr>
              <a:t>of</a:t>
            </a:r>
            <a:r>
              <a:rPr lang="de-DE" altLang="de-DE" sz="2400" dirty="0">
                <a:solidFill>
                  <a:srgbClr val="0000FF"/>
                </a:solidFill>
              </a:rPr>
              <a:t> Sub </a:t>
            </a:r>
            <a:r>
              <a:rPr lang="de-DE" altLang="de-DE" sz="2400" dirty="0" err="1">
                <a:solidFill>
                  <a:srgbClr val="0000FF"/>
                </a:solidFill>
              </a:rPr>
              <a:t>Synchronous</a:t>
            </a:r>
            <a:r>
              <a:rPr lang="de-DE" altLang="de-DE" sz="2400" dirty="0">
                <a:solidFill>
                  <a:srgbClr val="0000FF"/>
                </a:solidFill>
              </a:rPr>
              <a:t> </a:t>
            </a:r>
            <a:r>
              <a:rPr lang="de-DE" altLang="de-DE" sz="2400" dirty="0" err="1">
                <a:solidFill>
                  <a:srgbClr val="0000FF"/>
                </a:solidFill>
              </a:rPr>
              <a:t>Resonance</a:t>
            </a:r>
            <a:r>
              <a:rPr lang="de-DE" altLang="de-DE" sz="2400" dirty="0">
                <a:solidFill>
                  <a:srgbClr val="0000FF"/>
                </a:solidFill>
              </a:rPr>
              <a:t> (SSR)</a:t>
            </a: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55255"/>
            <a:ext cx="1067329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Natural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without</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Resistance</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384081" y="3262658"/>
                <a:ext cx="2611356" cy="12960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ꞷ</a:t>
                </a:r>
                <a:r>
                  <a:rPr kumimoji="0" lang="de-DE" sz="2000" b="0" i="0" u="none" strike="noStrike" kern="1200" cap="none" spc="0" normalizeH="0" baseline="-25000" noProof="0" dirty="0">
                    <a:ln>
                      <a:noFill/>
                    </a:ln>
                    <a:solidFill>
                      <a:srgbClr val="000000"/>
                    </a:solidFill>
                    <a:effectLst/>
                    <a:uLnTx/>
                    <a:uFillTx/>
                    <a:latin typeface="Arial"/>
                    <a:ea typeface="+mn-ea"/>
                    <a:cs typeface="Arial" panose="020B0604020202020204" pitchFamily="34" charset="0"/>
                  </a:rPr>
                  <a:t>E</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   </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ꞷ </a:t>
                </a:r>
                <a14:m>
                  <m:oMath xmlns:m="http://schemas.openxmlformats.org/officeDocument/2006/math">
                    <m:rad>
                      <m:radPr>
                        <m:deg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radPr>
                      <m:deg/>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rPr>
                          <m:t>1</m:t>
                        </m:r>
                      </m:e>
                    </m:rad>
                  </m:oMath>
                </a14:m>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L</a:t>
                </a: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384081" y="3262658"/>
                <a:ext cx="2611356" cy="1296060"/>
              </a:xfrm>
              <a:prstGeom prst="rect">
                <a:avLst/>
              </a:prstGeom>
              <a:blipFill>
                <a:blip r:embed="rId3"/>
                <a:stretch>
                  <a:fillRect/>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012616" y="3644019"/>
            <a:ext cx="717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539469" y="3358835"/>
            <a:ext cx="2455968" cy="9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1539469" y="4173647"/>
            <a:ext cx="24559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539469" y="3358835"/>
            <a:ext cx="0" cy="814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3995437" y="3367888"/>
            <a:ext cx="0" cy="8057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D067194F-786D-4597-D04E-15D89D6324F8}"/>
              </a:ext>
            </a:extLst>
          </p:cNvPr>
          <p:cNvSpPr txBox="1"/>
          <p:nvPr/>
        </p:nvSpPr>
        <p:spPr>
          <a:xfrm>
            <a:off x="1294643" y="1616264"/>
            <a:ext cx="10592557" cy="4893647"/>
          </a:xfrm>
          <a:prstGeom prst="rect">
            <a:avLst/>
          </a:prstGeom>
          <a:noFill/>
        </p:spPr>
        <p:txBody>
          <a:bodyPr wrap="square" rtlCol="0">
            <a:spAutoFit/>
          </a:bodyPr>
          <a:lstStyle/>
          <a:p>
            <a:r>
              <a:rPr lang="de-DE" sz="2400" b="0" dirty="0">
                <a:latin typeface="+mn-lt"/>
              </a:rPr>
              <a:t>Series </a:t>
            </a:r>
            <a:r>
              <a:rPr lang="de-DE" sz="2400" b="0" dirty="0" err="1">
                <a:latin typeface="+mn-lt"/>
              </a:rPr>
              <a:t>Compensated</a:t>
            </a:r>
            <a:r>
              <a:rPr lang="de-DE" sz="2400" b="0" dirty="0">
                <a:latin typeface="+mn-lt"/>
              </a:rPr>
              <a:t> Transmission </a:t>
            </a:r>
            <a:r>
              <a:rPr lang="de-DE" sz="2400" b="0" dirty="0" err="1">
                <a:latin typeface="+mn-lt"/>
              </a:rPr>
              <a:t>line</a:t>
            </a:r>
            <a:r>
              <a:rPr lang="de-DE" sz="2400" b="0" dirty="0">
                <a:latin typeface="+mn-lt"/>
              </a:rPr>
              <a:t> </a:t>
            </a:r>
            <a:r>
              <a:rPr lang="de-DE" sz="2400" b="0" dirty="0" err="1">
                <a:latin typeface="+mn-lt"/>
              </a:rPr>
              <a:t>circuits</a:t>
            </a:r>
            <a:r>
              <a:rPr lang="de-DE" sz="2400" b="0" dirty="0">
                <a:latin typeface="+mn-lt"/>
              </a:rPr>
              <a:t> </a:t>
            </a:r>
            <a:r>
              <a:rPr lang="de-DE" sz="2400" b="0" dirty="0" err="1">
                <a:latin typeface="+mn-lt"/>
              </a:rPr>
              <a:t>introduce</a:t>
            </a:r>
            <a:r>
              <a:rPr lang="de-DE" sz="2400" b="0" dirty="0">
                <a:latin typeface="+mn-lt"/>
              </a:rPr>
              <a:t> </a:t>
            </a:r>
            <a:r>
              <a:rPr lang="de-DE" sz="2400" b="0" dirty="0" err="1">
                <a:latin typeface="+mn-lt"/>
              </a:rPr>
              <a:t>oscillatory</a:t>
            </a:r>
            <a:endParaRPr lang="de-DE" sz="2400" b="0" dirty="0">
              <a:latin typeface="+mn-lt"/>
            </a:endParaRPr>
          </a:p>
          <a:p>
            <a:r>
              <a:rPr lang="de-DE" sz="2400" b="0" dirty="0" err="1">
                <a:latin typeface="+mn-lt"/>
              </a:rPr>
              <a:t>response</a:t>
            </a:r>
            <a:r>
              <a:rPr lang="de-DE" sz="2400" b="0" dirty="0">
                <a:latin typeface="+mn-lt"/>
              </a:rPr>
              <a:t> </a:t>
            </a:r>
            <a:r>
              <a:rPr lang="de-DE" sz="2400" b="0" dirty="0" err="1">
                <a:latin typeface="+mn-lt"/>
              </a:rPr>
              <a:t>to</a:t>
            </a:r>
            <a:r>
              <a:rPr lang="de-DE" sz="2400" b="0" dirty="0">
                <a:latin typeface="+mn-lt"/>
              </a:rPr>
              <a:t> a </a:t>
            </a:r>
            <a:r>
              <a:rPr lang="de-DE" sz="2400" b="0" dirty="0" err="1">
                <a:latin typeface="+mn-lt"/>
              </a:rPr>
              <a:t>disturbance</a:t>
            </a:r>
            <a:r>
              <a:rPr lang="de-DE" sz="2400" b="0" dirty="0">
                <a:latin typeface="+mn-lt"/>
              </a:rPr>
              <a:t>, e.g. </a:t>
            </a:r>
            <a:r>
              <a:rPr lang="de-DE" sz="2400" b="0" dirty="0" err="1">
                <a:latin typeface="+mn-lt"/>
              </a:rPr>
              <a:t>switching</a:t>
            </a:r>
            <a:r>
              <a:rPr lang="de-DE" sz="2400" b="0" dirty="0">
                <a:latin typeface="+mn-lt"/>
              </a:rPr>
              <a:t> </a:t>
            </a:r>
            <a:r>
              <a:rPr lang="de-DE" sz="2400" b="0" dirty="0" err="1">
                <a:latin typeface="+mn-lt"/>
              </a:rPr>
              <a:t>or</a:t>
            </a:r>
            <a:r>
              <a:rPr lang="de-DE" sz="2400" b="0" dirty="0">
                <a:latin typeface="+mn-lt"/>
              </a:rPr>
              <a:t> </a:t>
            </a:r>
            <a:r>
              <a:rPr lang="de-DE" sz="2400" b="0" dirty="0" err="1">
                <a:latin typeface="+mn-lt"/>
              </a:rPr>
              <a:t>short</a:t>
            </a:r>
            <a:r>
              <a:rPr lang="de-DE" sz="2400" b="0" dirty="0">
                <a:latin typeface="+mn-lt"/>
              </a:rPr>
              <a:t> </a:t>
            </a:r>
            <a:r>
              <a:rPr lang="de-DE" sz="2400" b="0" dirty="0" err="1">
                <a:latin typeface="+mn-lt"/>
              </a:rPr>
              <a:t>circuit</a:t>
            </a:r>
            <a:r>
              <a:rPr lang="de-DE" sz="2400" b="0" dirty="0">
                <a:latin typeface="+mn-lt"/>
              </a:rPr>
              <a:t>.</a:t>
            </a:r>
          </a:p>
          <a:p>
            <a:endParaRPr lang="de-DE" sz="2400" b="0" dirty="0">
              <a:latin typeface="+mn-lt"/>
            </a:endParaRPr>
          </a:p>
          <a:p>
            <a:r>
              <a:rPr lang="de-DE" sz="2400" b="0" dirty="0">
                <a:latin typeface="+mn-lt"/>
              </a:rPr>
              <a:t>The </a:t>
            </a:r>
            <a:r>
              <a:rPr lang="de-DE" sz="2400" b="0" dirty="0" err="1">
                <a:latin typeface="+mn-lt"/>
              </a:rPr>
              <a:t>natural</a:t>
            </a:r>
            <a:r>
              <a:rPr lang="de-DE" sz="2400" b="0" dirty="0">
                <a:latin typeface="+mn-lt"/>
              </a:rPr>
              <a:t> </a:t>
            </a:r>
            <a:r>
              <a:rPr lang="de-DE" sz="2400" b="0" dirty="0" err="1">
                <a:latin typeface="+mn-lt"/>
              </a:rPr>
              <a:t>circular</a:t>
            </a:r>
            <a:r>
              <a:rPr lang="de-DE" sz="2400" b="0" dirty="0">
                <a:latin typeface="+mn-lt"/>
              </a:rPr>
              <a:t> </a:t>
            </a:r>
            <a:r>
              <a:rPr lang="de-DE" sz="2400" b="0" dirty="0" err="1">
                <a:latin typeface="+mn-lt"/>
              </a:rPr>
              <a:t>frequency</a:t>
            </a:r>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a:t>
            </a:r>
            <a:r>
              <a:rPr lang="de-DE" sz="2400" b="0" dirty="0">
                <a:latin typeface="Arial" panose="020B0604020202020204" pitchFamily="34" charset="0"/>
                <a:cs typeface="Arial" panose="020B0604020202020204" pitchFamily="34" charset="0"/>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resistance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defined</a:t>
            </a:r>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a:p>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             </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electrical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natural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circular</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ꞷ          - </a:t>
            </a:r>
            <a:r>
              <a:rPr lang="de-DE" sz="2400" b="0" dirty="0" err="1">
                <a:latin typeface="Arial" panose="020B0604020202020204" pitchFamily="34" charset="0"/>
                <a:cs typeface="Arial" panose="020B0604020202020204" pitchFamily="34" charset="0"/>
              </a:rPr>
              <a:t>synchronous</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of</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the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grid</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X</a:t>
            </a:r>
            <a:r>
              <a:rPr lang="de-DE" sz="2400" b="0" baseline="-25000" dirty="0">
                <a:latin typeface="Arial" panose="020B0604020202020204" pitchFamily="34" charset="0"/>
                <a:cs typeface="Arial" panose="020B0604020202020204" pitchFamily="34" charset="0"/>
              </a:rPr>
              <a:t>L </a:t>
            </a:r>
            <a:r>
              <a:rPr lang="de-DE" sz="2400" b="0" dirty="0">
                <a:latin typeface="Arial" panose="020B0604020202020204" pitchFamily="34" charset="0"/>
                <a:cs typeface="Arial" panose="020B0604020202020204" pitchFamily="34" charset="0"/>
              </a:rPr>
              <a:t>,X</a:t>
            </a:r>
            <a:r>
              <a:rPr lang="de-DE" sz="2400" b="0" baseline="-25000" dirty="0">
                <a:latin typeface="Arial" panose="020B0604020202020204" pitchFamily="34" charset="0"/>
                <a:cs typeface="Arial" panose="020B0604020202020204" pitchFamily="34" charset="0"/>
              </a:rPr>
              <a:t>C</a:t>
            </a:r>
            <a:r>
              <a:rPr lang="de-DE" sz="2400" b="0" dirty="0">
                <a:latin typeface="Arial" panose="020B0604020202020204" pitchFamily="34" charset="0"/>
                <a:cs typeface="Arial" panose="020B0604020202020204" pitchFamily="34" charset="0"/>
              </a:rPr>
              <a:t>   - </a:t>
            </a:r>
            <a:r>
              <a:rPr lang="de-DE" sz="2400" b="0" dirty="0" err="1">
                <a:latin typeface="Arial" panose="020B0604020202020204" pitchFamily="34" charset="0"/>
                <a:cs typeface="Arial" panose="020B0604020202020204" pitchFamily="34" charset="0"/>
              </a:rPr>
              <a:t>inductice</a:t>
            </a:r>
            <a:r>
              <a:rPr lang="de-DE" sz="2400" b="0" dirty="0">
                <a:latin typeface="Arial" panose="020B0604020202020204" pitchFamily="34" charset="0"/>
                <a:cs typeface="Arial" panose="020B0604020202020204" pitchFamily="34" charset="0"/>
              </a:rPr>
              <a:t> and </a:t>
            </a:r>
            <a:r>
              <a:rPr lang="de-DE" sz="2400" b="0" dirty="0" err="1">
                <a:latin typeface="Arial" panose="020B0604020202020204" pitchFamily="34" charset="0"/>
                <a:cs typeface="Arial" panose="020B0604020202020204" pitchFamily="34" charset="0"/>
              </a:rPr>
              <a:t>capacitive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Reactances</a:t>
            </a:r>
            <a:endParaRPr lang="de-DE" sz="2400" b="0" dirty="0">
              <a:latin typeface="+mn-lt"/>
            </a:endParaRPr>
          </a:p>
          <a:p>
            <a:r>
              <a:rPr lang="de-DE" sz="2400" b="0" dirty="0">
                <a:latin typeface="+mn-lt"/>
              </a:rPr>
              <a:t> </a:t>
            </a:r>
          </a:p>
        </p:txBody>
      </p:sp>
      <p:pic>
        <p:nvPicPr>
          <p:cNvPr id="5" name="Grafik 4">
            <a:extLst>
              <a:ext uri="{FF2B5EF4-FFF2-40B4-BE49-F238E27FC236}">
                <a16:creationId xmlns:a16="http://schemas.microsoft.com/office/drawing/2014/main" id="{23E8EA29-0B4B-7A6F-D552-9E6B4AE7AD13}"/>
              </a:ext>
            </a:extLst>
          </p:cNvPr>
          <p:cNvPicPr>
            <a:picLocks noChangeAspect="1"/>
          </p:cNvPicPr>
          <p:nvPr/>
        </p:nvPicPr>
        <p:blipFill>
          <a:blip r:embed="rId4"/>
          <a:stretch>
            <a:fillRect/>
          </a:stretch>
        </p:blipFill>
        <p:spPr>
          <a:xfrm>
            <a:off x="8001538" y="3543300"/>
            <a:ext cx="3751087" cy="2793995"/>
          </a:xfrm>
          <a:prstGeom prst="rect">
            <a:avLst/>
          </a:prstGeom>
        </p:spPr>
      </p:pic>
    </p:spTree>
    <p:extLst>
      <p:ext uri="{BB962C8B-B14F-4D97-AF65-F5344CB8AC3E}">
        <p14:creationId xmlns:p14="http://schemas.microsoft.com/office/powerpoint/2010/main" val="317069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8609"/>
            <a:ext cx="10632493"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F33DF63-403E-8307-AC72-F132D4C9FCF5}"/>
                  </a:ext>
                </a:extLst>
              </p:cNvPr>
              <p:cNvSpPr txBox="1"/>
              <p:nvPr/>
            </p:nvSpPr>
            <p:spPr>
              <a:xfrm>
                <a:off x="1270000" y="1816100"/>
                <a:ext cx="10783721" cy="4931222"/>
              </a:xfrm>
              <a:prstGeom prst="rect">
                <a:avLst/>
              </a:prstGeom>
              <a:noFill/>
            </p:spPr>
            <p:txBody>
              <a:bodyPr wrap="none" rtlCol="0">
                <a:spAutoFit/>
              </a:bodyPr>
              <a:lstStyle/>
              <a:p>
                <a:r>
                  <a:rPr lang="de-DE" sz="2400" b="0" dirty="0">
                    <a:latin typeface="+mn-lt"/>
                  </a:rPr>
                  <a:t>The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r>
                  <a:rPr lang="de-DE" sz="2400" dirty="0">
                    <a:solidFill>
                      <a:srgbClr val="0000FF"/>
                    </a:solidFill>
                    <a:latin typeface="+mn-lt"/>
                  </a:rPr>
                  <a:t> </a:t>
                </a:r>
                <a:r>
                  <a:rPr lang="de-DE" sz="2400" b="0" dirty="0">
                    <a:latin typeface="+mn-lt"/>
                  </a:rPr>
                  <a:t>Imp</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defined</a:t>
                </a:r>
                <a:r>
                  <a:rPr lang="de-DE" sz="2400" b="0" dirty="0">
                    <a:latin typeface="+mn-lt"/>
                  </a:rPr>
                  <a:t> </a:t>
                </a:r>
                <a:r>
                  <a:rPr lang="de-DE" sz="2400" b="0" dirty="0" err="1">
                    <a:latin typeface="+mn-lt"/>
                  </a:rPr>
                  <a:t>as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ratio</a:t>
                </a:r>
                <a:r>
                  <a:rPr lang="de-DE" sz="2400" b="0" dirty="0">
                    <a:latin typeface="+mn-lt"/>
                  </a:rPr>
                  <a:t> </a:t>
                </a:r>
                <a:r>
                  <a:rPr lang="de-DE" sz="2400" dirty="0" err="1">
                    <a:solidFill>
                      <a:srgbClr val="0000FF"/>
                    </a:solidFill>
                    <a:latin typeface="+mn-lt"/>
                  </a:rPr>
                  <a:t>Voltage</a:t>
                </a:r>
                <a:r>
                  <a:rPr lang="de-DE" sz="2400" dirty="0">
                    <a:solidFill>
                      <a:srgbClr val="0000FF"/>
                    </a:solidFill>
                    <a:latin typeface="+mn-lt"/>
                  </a:rPr>
                  <a:t>/</a:t>
                </a:r>
                <a:r>
                  <a:rPr lang="de-DE" sz="2400" dirty="0" err="1">
                    <a:solidFill>
                      <a:srgbClr val="0000FF"/>
                    </a:solidFill>
                    <a:latin typeface="+mn-lt"/>
                  </a:rPr>
                  <a:t>Current</a:t>
                </a:r>
                <a:r>
                  <a:rPr lang="de-DE" sz="2400" dirty="0">
                    <a:solidFill>
                      <a:srgbClr val="0000FF"/>
                    </a:solidFill>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p>
              <a:p>
                <a:r>
                  <a:rPr lang="de-DE" sz="2400" b="0" dirty="0" err="1">
                    <a:latin typeface="+mn-lt"/>
                  </a:rPr>
                  <a:t>case</a:t>
                </a:r>
                <a:r>
                  <a:rPr lang="de-DE" sz="2400" b="0" dirty="0">
                    <a:latin typeface="+mn-lt"/>
                  </a:rPr>
                  <a:t> </a:t>
                </a:r>
                <a:r>
                  <a:rPr lang="de-DE" sz="2400" b="0" dirty="0" err="1">
                    <a:latin typeface="+mn-lt"/>
                  </a:rPr>
                  <a:t>of</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b="0" dirty="0" err="1">
                    <a:latin typeface="+mn-lt"/>
                  </a:rPr>
                  <a:t>Excitation</a:t>
                </a:r>
                <a:r>
                  <a:rPr lang="de-DE" sz="2400" b="0" dirty="0">
                    <a:latin typeface="+mn-lt"/>
                  </a:rPr>
                  <a:t> I(t) </a:t>
                </a:r>
                <a:r>
                  <a:rPr lang="de-DE" sz="2400" b="0" dirty="0" err="1">
                    <a:latin typeface="+mn-lt"/>
                  </a:rPr>
                  <a:t>with</a:t>
                </a:r>
                <a:r>
                  <a:rPr lang="de-DE" sz="2400" b="0" dirty="0">
                    <a:latin typeface="+mn-lt"/>
                  </a:rPr>
                  <a:t> a </a:t>
                </a:r>
                <a:r>
                  <a:rPr lang="de-DE" sz="2400" dirty="0" err="1">
                    <a:solidFill>
                      <a:srgbClr val="0000FF"/>
                    </a:solidFill>
                    <a:latin typeface="+mn-lt"/>
                  </a:rPr>
                  <a:t>circular</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b="0" dirty="0">
                    <a:latin typeface="+mn-lt"/>
                  </a:rPr>
                  <a:t>ω</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complex</a:t>
                </a:r>
                <a:r>
                  <a:rPr lang="de-DE" sz="2400" b="0" dirty="0">
                    <a:latin typeface="+mn-lt"/>
                  </a:rPr>
                  <a:t> </a:t>
                </a:r>
                <a:r>
                  <a:rPr lang="de-DE" sz="2400" b="0" dirty="0" err="1">
                    <a:latin typeface="+mn-lt"/>
                  </a:rPr>
                  <a:t>notation</a:t>
                </a:r>
                <a:r>
                  <a:rPr lang="de-DE" sz="2400" b="0" dirty="0">
                    <a:latin typeface="+mn-lt"/>
                  </a:rPr>
                  <a:t>  </a:t>
                </a:r>
                <a14:m>
                  <m:oMath xmlns:m="http://schemas.openxmlformats.org/officeDocument/2006/math">
                    <m:bar>
                      <m:barPr>
                        <m:ctrlPr>
                          <a:rPr lang="de-DE" sz="2400" b="0" i="1" smtClean="0">
                            <a:latin typeface="Cambria Math" panose="02040503050406030204" pitchFamily="18" charset="0"/>
                          </a:rPr>
                        </m:ctrlPr>
                      </m:barPr>
                      <m:e>
                        <m:r>
                          <m:rPr>
                            <m:sty m:val="p"/>
                          </m:rPr>
                          <a:rPr lang="de-DE" sz="2400" b="0" i="0" smtClean="0">
                            <a:latin typeface="Cambria Math" panose="02040503050406030204" pitchFamily="18" charset="0"/>
                          </a:rPr>
                          <m:t>I</m:t>
                        </m:r>
                      </m:e>
                    </m:bar>
                  </m:oMath>
                </a14:m>
                <a:r>
                  <a:rPr lang="de-DE" sz="2400" b="0" dirty="0">
                    <a:latin typeface="+mn-lt"/>
                  </a:rPr>
                  <a:t>(t)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e </a:t>
                </a:r>
                <a:r>
                  <a:rPr lang="de-DE" sz="2400" b="0" baseline="30000" dirty="0">
                    <a:latin typeface="+mn-lt"/>
                  </a:rPr>
                  <a:t>j </a:t>
                </a:r>
                <a:r>
                  <a:rPr lang="el-GR" sz="2400" b="0" baseline="30000" dirty="0">
                    <a:latin typeface="+mn-lt"/>
                  </a:rPr>
                  <a:t>ω</a:t>
                </a:r>
                <a:r>
                  <a:rPr lang="de-DE" sz="2400" b="0" baseline="30000" dirty="0">
                    <a:latin typeface="+mn-lt"/>
                  </a:rPr>
                  <a:t> t </a:t>
                </a:r>
                <a14:m>
                  <m:oMath xmlns:m="http://schemas.openxmlformats.org/officeDocument/2006/math">
                    <m:r>
                      <a:rPr lang="de-DE" sz="2400" b="0" i="0" dirty="0" smtClean="0">
                        <a:latin typeface="Cambria Math" panose="02040503050406030204" pitchFamily="18" charset="0"/>
                      </a:rPr>
                      <m:t>, </m:t>
                    </m:r>
                    <m:bar>
                      <m:barPr>
                        <m:ctrlPr>
                          <a:rPr lang="de-DE" sz="2400" b="0" i="1" dirty="0" smtClean="0">
                            <a:latin typeface="Cambria Math" panose="02040503050406030204" pitchFamily="18" charset="0"/>
                          </a:rPr>
                        </m:ctrlPr>
                      </m:barPr>
                      <m:e>
                        <m:r>
                          <a:rPr lang="de-DE" sz="2400" b="0" i="0" dirty="0" smtClean="0">
                            <a:latin typeface="Cambria Math" panose="02040503050406030204" pitchFamily="18" charset="0"/>
                          </a:rPr>
                          <m:t> </m:t>
                        </m:r>
                        <m:r>
                          <m:rPr>
                            <m:sty m:val="p"/>
                          </m:rPr>
                          <a:rPr lang="de-DE" sz="2400" b="0" i="0" dirty="0" smtClean="0">
                            <a:latin typeface="Cambria Math" panose="02040503050406030204" pitchFamily="18" charset="0"/>
                          </a:rPr>
                          <m:t>U</m:t>
                        </m:r>
                      </m:e>
                    </m:bar>
                  </m:oMath>
                </a14:m>
                <a:r>
                  <a:rPr lang="de-DE" sz="2400" b="0" dirty="0"/>
                  <a:t>(t) = </a:t>
                </a:r>
                <a14:m>
                  <m:oMath xmlns:m="http://schemas.openxmlformats.org/officeDocument/2006/math">
                    <m:r>
                      <m:rPr>
                        <m:sty m:val="p"/>
                      </m:rPr>
                      <a:rPr lang="de-DE" sz="2400" b="0" i="0" dirty="0" smtClean="0">
                        <a:latin typeface="Cambria Math" panose="02040503050406030204" pitchFamily="18" charset="0"/>
                      </a:rPr>
                      <m:t>U</m:t>
                    </m:r>
                    <m:r>
                      <a:rPr lang="de-DE" sz="2400" b="0" i="1" dirty="0" smtClean="0">
                        <a:latin typeface="Cambria Math" panose="02040503050406030204" pitchFamily="18" charset="0"/>
                      </a:rPr>
                      <m:t>̂</m:t>
                    </m:r>
                    <m:r>
                      <a:rPr lang="de-DE" sz="2400" b="0" i="1" dirty="0" smtClean="0">
                        <a:latin typeface="Cambria Math" panose="02040503050406030204" pitchFamily="18" charset="0"/>
                      </a:rPr>
                      <m:t> </m:t>
                    </m:r>
                  </m:oMath>
                </a14:m>
                <a:r>
                  <a:rPr lang="de-DE" sz="2400" b="0" dirty="0"/>
                  <a:t>e </a:t>
                </a:r>
                <a:r>
                  <a:rPr lang="de-DE" sz="2400" b="0" baseline="30000" dirty="0"/>
                  <a:t>j </a:t>
                </a:r>
                <a:r>
                  <a:rPr lang="el-GR" sz="2400" b="0" baseline="30000" dirty="0"/>
                  <a:t>ω</a:t>
                </a:r>
                <a:r>
                  <a:rPr lang="de-DE" sz="2400" b="0" baseline="30000" dirty="0"/>
                  <a:t> t</a:t>
                </a:r>
                <a:r>
                  <a:rPr lang="de-DE" sz="2400" b="0" dirty="0"/>
                  <a:t>     </a:t>
                </a:r>
                <a:r>
                  <a:rPr lang="de-DE" sz="2400" b="0" dirty="0">
                    <a:latin typeface="+mn-lt"/>
                  </a:rPr>
                  <a:t>(j = </a:t>
                </a:r>
                <a:r>
                  <a:rPr lang="de-DE" sz="2400" b="0" dirty="0" err="1">
                    <a:latin typeface="+mn-lt"/>
                  </a:rPr>
                  <a:t>imaginary</a:t>
                </a:r>
                <a:r>
                  <a:rPr lang="de-DE" sz="2400" b="0" dirty="0">
                    <a:latin typeface="+mn-lt"/>
                  </a:rPr>
                  <a:t> </a:t>
                </a:r>
                <a:r>
                  <a:rPr lang="de-DE" sz="2400" b="0" dirty="0" err="1">
                    <a:latin typeface="+mn-lt"/>
                  </a:rPr>
                  <a:t>unit</a:t>
                </a:r>
                <a:r>
                  <a:rPr lang="de-DE" sz="2400" b="0" dirty="0">
                    <a:latin typeface="+mn-lt"/>
                  </a:rPr>
                  <a:t>)</a:t>
                </a:r>
                <a:endParaRPr lang="de-DE" sz="2400" b="0" baseline="30000" dirty="0">
                  <a:latin typeface="+mn-lt"/>
                </a:endParaRPr>
              </a:p>
              <a:p>
                <a:r>
                  <a:rPr lang="de-DE" sz="2400" b="0" dirty="0" err="1">
                    <a:latin typeface="+mn-lt"/>
                  </a:rPr>
                  <a:t>we</a:t>
                </a:r>
                <a:r>
                  <a:rPr lang="de-DE" sz="2400" b="0" dirty="0">
                    <a:latin typeface="+mn-lt"/>
                  </a:rPr>
                  <a:t> </a:t>
                </a:r>
                <a:r>
                  <a:rPr lang="de-DE" sz="2400" b="0" dirty="0" err="1">
                    <a:latin typeface="+mn-lt"/>
                  </a:rPr>
                  <a:t>obtain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Impedance</a:t>
                </a:r>
                <a:r>
                  <a:rPr lang="de-DE" sz="2400" b="0" dirty="0">
                    <a:latin typeface="+mn-lt"/>
                  </a:rPr>
                  <a:t> </a:t>
                </a:r>
                <a:r>
                  <a:rPr lang="de-DE" sz="2400" b="0" dirty="0" err="1">
                    <a:latin typeface="+mn-lt"/>
                  </a:rPr>
                  <a:t>Function</a:t>
                </a:r>
                <a:r>
                  <a:rPr lang="de-DE" sz="2400" b="0" dirty="0">
                    <a:latin typeface="+mn-lt"/>
                  </a:rPr>
                  <a:t> Imp( j </a:t>
                </a:r>
                <a:r>
                  <a:rPr lang="el-GR" sz="2400" b="0" dirty="0">
                    <a:latin typeface="+mn-lt"/>
                  </a:rPr>
                  <a:t>ω</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simple </a:t>
                </a:r>
                <a:r>
                  <a:rPr lang="de-DE" sz="2400" b="0" dirty="0" err="1">
                    <a:latin typeface="+mn-lt"/>
                  </a:rPr>
                  <a:t>Grid</a:t>
                </a:r>
                <a:r>
                  <a:rPr lang="de-DE" sz="2400" b="0" dirty="0">
                    <a:latin typeface="+mn-lt"/>
                  </a:rPr>
                  <a:t> Model</a:t>
                </a:r>
              </a:p>
              <a:p>
                <a:endParaRPr lang="de-DE" sz="2400" b="0" dirty="0">
                  <a:latin typeface="+mn-lt"/>
                </a:endParaRPr>
              </a:p>
              <a:p>
                <a:endParaRPr lang="de-DE" sz="2400" b="0" dirty="0">
                  <a:latin typeface="+mn-lt"/>
                </a:endParaRPr>
              </a:p>
              <a:p>
                <a:r>
                  <a:rPr lang="de-DE" sz="2400" b="0" dirty="0">
                    <a:latin typeface="+mn-lt"/>
                  </a:rPr>
                  <a:t>         </a:t>
                </a:r>
              </a:p>
              <a:p>
                <a:r>
                  <a:rPr lang="de-DE" sz="2400" b="0" dirty="0">
                    <a:latin typeface="+mn-lt"/>
                  </a:rPr>
                  <a:t>         Imp (j</a:t>
                </a:r>
                <a:r>
                  <a:rPr lang="el-GR" sz="2400" b="0" dirty="0">
                    <a:latin typeface="+mn-lt"/>
                  </a:rPr>
                  <a:t>ω</a:t>
                </a:r>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U</m:t>
                        </m:r>
                      </m:e>
                    </m:acc>
                  </m:oMath>
                </a14:m>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  { R + j </a:t>
                </a:r>
                <a:r>
                  <a:rPr lang="el-GR" sz="2400" b="0" dirty="0">
                    <a:latin typeface="+mn-lt"/>
                  </a:rPr>
                  <a:t>ω</a:t>
                </a:r>
                <a:r>
                  <a:rPr lang="de-DE" sz="2400" b="0" dirty="0">
                    <a:latin typeface="+mn-lt"/>
                  </a:rPr>
                  <a:t> L + 1 / (j </a:t>
                </a:r>
                <a:r>
                  <a:rPr lang="el-GR" sz="2400" b="0" dirty="0">
                    <a:latin typeface="+mn-lt"/>
                  </a:rPr>
                  <a:t>ω</a:t>
                </a:r>
                <a:r>
                  <a:rPr lang="de-DE" sz="2400" b="0" dirty="0">
                    <a:latin typeface="+mn-lt"/>
                  </a:rPr>
                  <a:t> C }  = Re ( Imp ) + j Im (Imp )</a:t>
                </a:r>
              </a:p>
              <a:p>
                <a:endParaRPr lang="de-DE" sz="2400" b="0" dirty="0">
                  <a:latin typeface="+mn-lt"/>
                </a:endParaRPr>
              </a:p>
              <a:p>
                <a:r>
                  <a:rPr lang="de-DE" sz="2400" b="0" dirty="0">
                    <a:latin typeface="+mn-lt"/>
                  </a:rPr>
                  <a:t>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U</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R  + j (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L – 1 /</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el-GR" sz="2400" b="0" i="0" u="none" strike="noStrike" kern="1200" cap="none" spc="0" normalizeH="0" noProof="0" dirty="0">
                    <a:ln>
                      <a:noFill/>
                    </a:ln>
                    <a:solidFill>
                      <a:srgbClr val="000000"/>
                    </a:solidFill>
                    <a:effectLst/>
                    <a:uLnTx/>
                    <a:uFillTx/>
                    <a:latin typeface="Arial"/>
                    <a:ea typeface="+mn-ea"/>
                    <a:cs typeface="+mn-cs"/>
                  </a:rPr>
                  <a:t>ω</a:t>
                </a:r>
                <a:r>
                  <a:rPr kumimoji="0" lang="de-DE" sz="2400" b="0" i="0" u="none" strike="noStrike" kern="1200" cap="none" spc="0" normalizeH="0" noProof="0" dirty="0">
                    <a:ln>
                      <a:noFill/>
                    </a:ln>
                    <a:solidFill>
                      <a:srgbClr val="000000"/>
                    </a:solidFill>
                    <a:effectLst/>
                    <a:uLnTx/>
                    <a:uFillTx/>
                    <a:latin typeface="Arial"/>
                    <a:ea typeface="+mn-ea"/>
                    <a:cs typeface="+mn-cs"/>
                  </a:rPr>
                  <a:t> C ) =  R + j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kumimoji="0" lang="de-DE" sz="2400" b="0" i="0" u="none" strike="noStrike" kern="1200" cap="none" spc="0" normalizeH="0" noProof="0" dirty="0">
                    <a:ln>
                      <a:noFill/>
                    </a:ln>
                    <a:solidFill>
                      <a:srgbClr val="000000"/>
                    </a:solidFill>
                    <a:effectLst/>
                    <a:uLnTx/>
                    <a:uFillTx/>
                    <a:latin typeface="Arial"/>
                    <a:ea typeface="+mn-ea"/>
                    <a:cs typeface="+mn-cs"/>
                  </a:rPr>
                  <a:t>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noProof="0" dirty="0">
                    <a:ln>
                      <a:noFill/>
                    </a:ln>
                    <a:solidFill>
                      <a:srgbClr val="000000"/>
                    </a:solidFill>
                    <a:effectLst/>
                    <a:uLnTx/>
                    <a:uFillTx/>
                    <a:latin typeface="Arial"/>
                    <a:ea typeface="+mn-ea"/>
                    <a:cs typeface="+mn-cs"/>
                  </a:rPr>
                  <a:t> )</a:t>
                </a:r>
              </a:p>
              <a:p>
                <a:endParaRPr lang="de-DE" sz="2400" b="0" dirty="0">
                  <a:solidFill>
                    <a:srgbClr val="000000"/>
                  </a:solidFill>
                  <a:latin typeface="Arial"/>
                </a:endParaRPr>
              </a:p>
              <a:p>
                <a:endParaRPr lang="de-DE" sz="2400" b="0" dirty="0">
                  <a:latin typeface="+mn-lt"/>
                </a:endParaRPr>
              </a:p>
            </p:txBody>
          </p:sp>
        </mc:Choice>
        <mc:Fallback xmlns="">
          <p:sp>
            <p:nvSpPr>
              <p:cNvPr id="2" name="Textfeld 1">
                <a:extLst>
                  <a:ext uri="{FF2B5EF4-FFF2-40B4-BE49-F238E27FC236}">
                    <a16:creationId xmlns:a16="http://schemas.microsoft.com/office/drawing/2014/main" id="{6F33DF63-403E-8307-AC72-F132D4C9FCF5}"/>
                  </a:ext>
                </a:extLst>
              </p:cNvPr>
              <p:cNvSpPr txBox="1">
                <a:spLocks noRot="1" noChangeAspect="1" noMove="1" noResize="1" noEditPoints="1" noAdjustHandles="1" noChangeArrowheads="1" noChangeShapeType="1" noTextEdit="1"/>
              </p:cNvSpPr>
              <p:nvPr/>
            </p:nvSpPr>
            <p:spPr>
              <a:xfrm>
                <a:off x="1270000" y="1816100"/>
                <a:ext cx="10783721" cy="4931222"/>
              </a:xfrm>
              <a:prstGeom prst="rect">
                <a:avLst/>
              </a:prstGeom>
              <a:blipFill>
                <a:blip r:embed="rId2"/>
                <a:stretch>
                  <a:fillRect l="-848" t="-865" r="-396"/>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24DA6E6-7E2D-F372-FE67-A1BCFE18FF49}"/>
              </a:ext>
            </a:extLst>
          </p:cNvPr>
          <p:cNvCxnSpPr>
            <a:cxnSpLocks/>
          </p:cNvCxnSpPr>
          <p:nvPr/>
        </p:nvCxnSpPr>
        <p:spPr>
          <a:xfrm flipH="1">
            <a:off x="4965700" y="3314700"/>
            <a:ext cx="279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D2A2C4D-31D8-89EC-2E24-C8544D8EB73B}"/>
              </a:ext>
            </a:extLst>
          </p:cNvPr>
          <p:cNvCxnSpPr>
            <a:cxnSpLocks/>
          </p:cNvCxnSpPr>
          <p:nvPr/>
        </p:nvCxnSpPr>
        <p:spPr>
          <a:xfrm>
            <a:off x="7124700" y="3314700"/>
            <a:ext cx="30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4235063-C7BC-A943-1861-C2E814A54823}"/>
              </a:ext>
            </a:extLst>
          </p:cNvPr>
          <p:cNvCxnSpPr>
            <a:cxnSpLocks/>
          </p:cNvCxnSpPr>
          <p:nvPr/>
        </p:nvCxnSpPr>
        <p:spPr>
          <a:xfrm flipH="1" flipV="1">
            <a:off x="1890746" y="4424947"/>
            <a:ext cx="9634061" cy="7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66D8DEC-ABA3-D759-92DF-CE3F76B51D71}"/>
              </a:ext>
            </a:extLst>
          </p:cNvPr>
          <p:cNvCxnSpPr>
            <a:cxnSpLocks/>
          </p:cNvCxnSpPr>
          <p:nvPr/>
        </p:nvCxnSpPr>
        <p:spPr>
          <a:xfrm>
            <a:off x="1930400" y="6146800"/>
            <a:ext cx="9594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6544623-CB32-AC32-858B-187A77C819D3}"/>
              </a:ext>
            </a:extLst>
          </p:cNvPr>
          <p:cNvCxnSpPr>
            <a:cxnSpLocks/>
          </p:cNvCxnSpPr>
          <p:nvPr/>
        </p:nvCxnSpPr>
        <p:spPr>
          <a:xfrm>
            <a:off x="1930400"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A336182-3DC1-12E2-888E-315C461222D1}"/>
              </a:ext>
            </a:extLst>
          </p:cNvPr>
          <p:cNvCxnSpPr>
            <a:cxnSpLocks/>
          </p:cNvCxnSpPr>
          <p:nvPr/>
        </p:nvCxnSpPr>
        <p:spPr>
          <a:xfrm>
            <a:off x="11524807"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5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17155"/>
            <a:ext cx="108546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6F33DF63-403E-8307-AC72-F132D4C9FCF5}"/>
              </a:ext>
            </a:extLst>
          </p:cNvPr>
          <p:cNvSpPr txBox="1"/>
          <p:nvPr/>
        </p:nvSpPr>
        <p:spPr>
          <a:xfrm>
            <a:off x="542038" y="1753685"/>
            <a:ext cx="11649962" cy="4154984"/>
          </a:xfrm>
          <a:prstGeom prst="rect">
            <a:avLst/>
          </a:prstGeom>
          <a:noFill/>
        </p:spPr>
        <p:txBody>
          <a:bodyPr wrap="square" rtlCol="0">
            <a:spAutoFit/>
          </a:bodyPr>
          <a:lstStyle/>
          <a:p>
            <a:r>
              <a:rPr lang="de-DE" sz="2400" b="0" dirty="0">
                <a:latin typeface="+mn-lt"/>
              </a:rPr>
              <a:t>The </a:t>
            </a:r>
            <a:r>
              <a:rPr lang="de-DE" sz="2400" b="0" dirty="0" err="1">
                <a:latin typeface="+mn-lt"/>
              </a:rPr>
              <a:t>following</a:t>
            </a:r>
            <a:r>
              <a:rPr lang="de-DE" sz="2400" b="0" dirty="0">
                <a:latin typeface="+mn-lt"/>
              </a:rPr>
              <a:t> </a:t>
            </a:r>
            <a:r>
              <a:rPr lang="de-DE" sz="2400" b="0" dirty="0" err="1">
                <a:latin typeface="+mn-lt"/>
              </a:rPr>
              <a:t>information</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from</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endParaRPr lang="de-DE" sz="2400" dirty="0">
              <a:solidFill>
                <a:srgbClr val="0000FF"/>
              </a:solidFill>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   Re (Imp (j</a:t>
            </a:r>
            <a:r>
              <a:rPr lang="el-GR" sz="2400" b="0" dirty="0">
                <a:latin typeface="+mn-lt"/>
              </a:rPr>
              <a:t>ω</a:t>
            </a:r>
            <a:r>
              <a:rPr lang="de-DE" sz="2400" b="0" dirty="0">
                <a:latin typeface="+mn-lt"/>
              </a:rPr>
              <a:t>)) :   R </a:t>
            </a:r>
            <a:r>
              <a:rPr lang="de-DE" sz="2400" b="0" dirty="0" err="1">
                <a:latin typeface="+mn-lt"/>
              </a:rPr>
              <a:t>expresses</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Resistance (</a:t>
            </a:r>
            <a:r>
              <a:rPr lang="de-DE" sz="2400" dirty="0" err="1">
                <a:solidFill>
                  <a:srgbClr val="0000FF"/>
                </a:solidFill>
                <a:latin typeface="+mn-lt"/>
              </a:rPr>
              <a:t>damping</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simple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In </a:t>
            </a:r>
            <a:r>
              <a:rPr lang="de-DE" sz="2400" b="0" dirty="0" err="1">
                <a:latin typeface="+mn-lt"/>
              </a:rPr>
              <a:t>general</a:t>
            </a:r>
            <a:r>
              <a:rPr lang="de-DE" sz="2400" b="0" dirty="0">
                <a:latin typeface="+mn-lt"/>
              </a:rPr>
              <a:t> </a:t>
            </a:r>
            <a:r>
              <a:rPr lang="de-DE" sz="2400" b="0" dirty="0" err="1">
                <a:latin typeface="+mn-lt"/>
              </a:rPr>
              <a:t>if</a:t>
            </a:r>
            <a:r>
              <a:rPr lang="de-DE" sz="2400" b="0" dirty="0">
                <a:latin typeface="+mn-lt"/>
              </a:rPr>
              <a:t>  Re (Imp (j </a:t>
            </a:r>
            <a:r>
              <a:rPr lang="el-GR" sz="2400" b="0" dirty="0">
                <a:latin typeface="+mn-lt"/>
              </a:rPr>
              <a:t>ω</a:t>
            </a:r>
            <a:r>
              <a:rPr lang="de-DE" sz="2400" b="0" dirty="0">
                <a:latin typeface="+mn-lt"/>
              </a:rPr>
              <a:t>)) </a:t>
            </a:r>
            <a:r>
              <a:rPr lang="de-DE" sz="2400" b="0" dirty="0" err="1">
                <a:latin typeface="+mn-lt"/>
              </a:rPr>
              <a:t>is</a:t>
            </a:r>
            <a:r>
              <a:rPr lang="de-DE" sz="2400" b="0" dirty="0">
                <a:latin typeface="+mn-lt"/>
              </a:rPr>
              <a:t> negative, </a:t>
            </a:r>
            <a:r>
              <a:rPr lang="de-DE" sz="2400" b="0" dirty="0" err="1">
                <a:latin typeface="+mn-lt"/>
              </a:rPr>
              <a:t>the</a:t>
            </a:r>
            <a:r>
              <a:rPr lang="de-DE" sz="2400" b="0" dirty="0">
                <a:latin typeface="+mn-lt"/>
              </a:rPr>
              <a:t>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system</a:t>
            </a:r>
            <a:r>
              <a:rPr lang="de-DE" sz="2400" b="0" dirty="0">
                <a:latin typeface="+mn-lt"/>
              </a:rPr>
              <a:t> </a:t>
            </a:r>
            <a:r>
              <a:rPr lang="de-DE" sz="2400" b="0" dirty="0" err="1">
                <a:latin typeface="+mn-lt"/>
              </a:rPr>
              <a:t>is</a:t>
            </a:r>
            <a:r>
              <a:rPr lang="de-DE" sz="2400" b="0" dirty="0">
                <a:latin typeface="+mn-lt"/>
              </a:rPr>
              <a:t> </a:t>
            </a:r>
            <a:r>
              <a:rPr lang="de-DE" sz="2400" b="0" dirty="0" err="1">
                <a:solidFill>
                  <a:srgbClr val="FF0000"/>
                </a:solidFill>
                <a:latin typeface="+mn-lt"/>
              </a:rPr>
              <a:t>unstable</a:t>
            </a:r>
            <a:r>
              <a:rPr lang="de-DE" sz="2400" b="0" dirty="0">
                <a:solidFill>
                  <a:srgbClr val="FF0000"/>
                </a:solidFill>
                <a:latin typeface="+mn-lt"/>
              </a:rPr>
              <a:t>!</a:t>
            </a:r>
          </a:p>
          <a:p>
            <a:endParaRPr lang="de-DE" sz="2400" b="0" dirty="0">
              <a:latin typeface="+mn-lt"/>
            </a:endParaRPr>
          </a:p>
          <a:p>
            <a:pPr marL="342900" indent="-342900">
              <a:buFont typeface="Wingdings" panose="05000000000000000000" pitchFamily="2" charset="2"/>
              <a:buChar char="§"/>
            </a:pPr>
            <a:r>
              <a:rPr lang="de-DE" sz="2400" b="0" dirty="0">
                <a:latin typeface="+mn-lt"/>
              </a:rPr>
              <a:t>   Im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baseline="0" noProof="0" dirty="0">
                <a:ln>
                  <a:noFill/>
                </a:ln>
                <a:solidFill>
                  <a:srgbClr val="000000"/>
                </a:solidFill>
                <a:effectLst/>
                <a:uLnTx/>
                <a:uFillTx/>
                <a:latin typeface="Arial"/>
                <a:ea typeface="+mn-ea"/>
                <a:cs typeface="+mn-cs"/>
              </a:rPr>
              <a:t> ) = 0,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30000" noProof="0" dirty="0">
                <a:ln>
                  <a:noFill/>
                </a:ln>
                <a:solidFill>
                  <a:srgbClr val="000000"/>
                </a:solidFill>
                <a:effectLst/>
                <a:uLnTx/>
                <a:uFillTx/>
                <a:latin typeface="Arial"/>
                <a:ea typeface="+mn-ea"/>
                <a:cs typeface="+mn-cs"/>
              </a:rPr>
              <a:t>2  </a:t>
            </a:r>
            <a:r>
              <a:rPr lang="de-DE" sz="2400" b="0" dirty="0">
                <a:latin typeface="+mn-lt"/>
              </a:rPr>
              <a:t>=  1 / ( L C )  =  </a:t>
            </a:r>
            <a:r>
              <a:rPr lang="el-GR" sz="2400" b="0" dirty="0">
                <a:latin typeface="+mn-lt"/>
              </a:rPr>
              <a:t>ω</a:t>
            </a:r>
            <a:r>
              <a:rPr lang="de-DE" sz="2400" b="0" baseline="-25000" dirty="0">
                <a:latin typeface="+mn-lt"/>
              </a:rPr>
              <a:t>E</a:t>
            </a:r>
            <a:r>
              <a:rPr lang="de-DE" sz="2400" b="0" baseline="30000" dirty="0">
                <a:latin typeface="+mn-lt"/>
              </a:rPr>
              <a:t>2</a:t>
            </a:r>
            <a:endParaRPr lang="de-DE" sz="2400" b="0" dirty="0">
              <a:latin typeface="+mn-lt"/>
            </a:endParaRPr>
          </a:p>
          <a:p>
            <a:r>
              <a:rPr lang="de-DE" sz="2400" b="0" dirty="0">
                <a:latin typeface="+mn-lt"/>
              </a:rPr>
              <a:t>                                  Im (J(j </a:t>
            </a:r>
            <a:r>
              <a:rPr lang="el-GR" sz="2400" b="0" dirty="0">
                <a:latin typeface="+mn-lt"/>
              </a:rPr>
              <a:t>ω</a:t>
            </a:r>
            <a:r>
              <a:rPr lang="de-DE" sz="2400" b="0" dirty="0">
                <a:latin typeface="+mn-lt"/>
              </a:rPr>
              <a:t> ) = 0 </a:t>
            </a:r>
            <a:r>
              <a:rPr lang="de-DE" sz="2400" b="0" dirty="0" err="1">
                <a:latin typeface="+mn-lt"/>
              </a:rPr>
              <a:t>means</a:t>
            </a:r>
            <a:r>
              <a:rPr lang="de-DE" sz="2400" b="0" dirty="0">
                <a:latin typeface="+mn-lt"/>
              </a:rPr>
              <a:t>, </a:t>
            </a:r>
            <a:r>
              <a:rPr lang="de-DE" sz="2400" b="0" dirty="0" err="1">
                <a:latin typeface="+mn-lt"/>
              </a:rPr>
              <a:t>that</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is</a:t>
            </a:r>
            <a:r>
              <a:rPr lang="de-DE" sz="2400" b="0" dirty="0">
                <a:latin typeface="+mn-lt"/>
              </a:rPr>
              <a:t> in a </a:t>
            </a:r>
          </a:p>
          <a:p>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Condition</a:t>
            </a:r>
            <a:r>
              <a:rPr lang="de-DE" sz="2400" b="0" dirty="0">
                <a:latin typeface="+mn-lt"/>
              </a:rPr>
              <a:t>.</a:t>
            </a:r>
          </a:p>
          <a:p>
            <a:r>
              <a:rPr lang="de-DE" sz="2400" b="0" dirty="0">
                <a:latin typeface="+mn-lt"/>
              </a:rPr>
              <a:t>                                  </a:t>
            </a:r>
            <a:r>
              <a:rPr lang="de-DE" sz="2400" b="0" dirty="0" err="1">
                <a:latin typeface="+mn-lt"/>
              </a:rPr>
              <a:t>ω</a:t>
            </a:r>
            <a:r>
              <a:rPr lang="de-DE" sz="2400" b="0" baseline="-25000" dirty="0" err="1">
                <a:latin typeface="+mn-lt"/>
              </a:rPr>
              <a:t>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plus Generator</a:t>
            </a:r>
            <a:endParaRPr lang="de-DE" sz="2400" dirty="0">
              <a:latin typeface="+mn-lt"/>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0063"/>
            <a:ext cx="1061540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lang="de-DE" altLang="de-DE" sz="2400" dirty="0">
                <a:solidFill>
                  <a:srgbClr val="0000FF"/>
                </a:solidFill>
                <a:latin typeface="Arial" charset="0"/>
              </a:rPr>
              <a:t> </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an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Imp (j </a:t>
            </a:r>
            <a:r>
              <a:rPr kumimoji="0" lang="el-GR" altLang="de-DE" sz="2400" b="0" i="0" u="none" strike="noStrike" kern="1200" cap="none" spc="0" normalizeH="0" baseline="0" noProof="0" dirty="0">
                <a:ln>
                  <a:noFill/>
                </a:ln>
                <a:solidFill>
                  <a:srgbClr val="000000"/>
                </a:solidFill>
                <a:effectLst/>
                <a:uLnTx/>
                <a:uFillTx/>
                <a:latin typeface="Arial" charset="0"/>
                <a:ea typeface="+mn-ea"/>
                <a:cs typeface="+mn-cs"/>
              </a:rPr>
              <a:t>ω</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79647" y="1558924"/>
            <a:ext cx="10940032" cy="489364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passive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System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Grid</a:t>
            </a:r>
            <a:r>
              <a:rPr lang="de-DE" sz="2400" b="0" dirty="0">
                <a:latin typeface="Arial"/>
              </a:rPr>
              <a:t> and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r>
              <a:rPr lang="de-DE" sz="2400" b="0" dirty="0" err="1">
                <a:latin typeface="Arial"/>
              </a:rPr>
              <a:t>part</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Generator </a:t>
            </a:r>
            <a:r>
              <a:rPr lang="de-DE" sz="2400" b="0" dirty="0" err="1">
                <a:latin typeface="Arial"/>
              </a:rPr>
              <a:t>is</a:t>
            </a:r>
            <a:r>
              <a:rPr lang="de-DE" sz="2400" b="0" dirty="0">
                <a:latin typeface="Arial"/>
              </a:rPr>
              <a:t> a </a:t>
            </a:r>
            <a:r>
              <a:rPr lang="de-DE" sz="2400" b="0" dirty="0" err="1">
                <a:latin typeface="Arial"/>
              </a:rPr>
              <a:t>suited</a:t>
            </a:r>
            <a:r>
              <a:rPr lang="de-DE" sz="2400" b="0" dirty="0">
                <a:latin typeface="Arial"/>
              </a:rPr>
              <a:t> </a:t>
            </a:r>
            <a:r>
              <a:rPr lang="de-DE" sz="2400" b="0" dirty="0" err="1">
                <a:latin typeface="Arial"/>
              </a:rPr>
              <a:t>method</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predict</a:t>
            </a:r>
            <a:r>
              <a:rPr lang="de-DE" sz="2400" b="0" dirty="0">
                <a:latin typeface="Arial"/>
              </a:rPr>
              <a:t> </a:t>
            </a:r>
            <a:r>
              <a:rPr lang="de-DE" sz="2400" b="0" dirty="0" err="1">
                <a:latin typeface="Arial"/>
              </a:rPr>
              <a:t>the</a:t>
            </a:r>
            <a:r>
              <a:rPr lang="de-DE" sz="2400" b="0" dirty="0">
                <a:latin typeface="Arial"/>
              </a:rPr>
              <a:t> possible </a:t>
            </a:r>
            <a:r>
              <a:rPr lang="de-DE" sz="2400" b="0" dirty="0" err="1">
                <a:latin typeface="Arial"/>
              </a:rPr>
              <a:t>occurence</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a:t>
            </a:r>
            <a:r>
              <a:rPr kumimoji="0" lang="de-DE" sz="24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b="0" dirty="0" err="1">
                <a:latin typeface="Arial"/>
              </a:rPr>
              <a:t>following</a:t>
            </a:r>
            <a:r>
              <a:rPr lang="de-DE" sz="2400" b="0" dirty="0">
                <a:latin typeface="Arial"/>
              </a:rPr>
              <a:t> </a:t>
            </a:r>
            <a:r>
              <a:rPr lang="de-DE" sz="2400" b="0" dirty="0" err="1">
                <a:latin typeface="Arial"/>
              </a:rPr>
              <a:t>diagram</a:t>
            </a:r>
            <a:r>
              <a:rPr lang="de-DE" sz="2400" b="0" dirty="0">
                <a:latin typeface="Arial"/>
              </a:rPr>
              <a:t> </a:t>
            </a:r>
            <a:r>
              <a:rPr lang="de-DE" sz="2400" b="0" dirty="0" err="1">
                <a:latin typeface="Arial"/>
              </a:rPr>
              <a:t>shows</a:t>
            </a:r>
            <a:r>
              <a:rPr lang="de-DE" sz="2400" b="0" dirty="0">
                <a:latin typeface="Arial"/>
              </a:rPr>
              <a:t> an </a:t>
            </a:r>
            <a:r>
              <a:rPr lang="de-DE" sz="2400" b="0" dirty="0" err="1">
                <a:latin typeface="Arial"/>
              </a:rPr>
              <a:t>example</a:t>
            </a:r>
            <a:r>
              <a:rPr lang="de-DE" sz="2400" b="0" dirty="0">
                <a:latin typeface="Arial"/>
              </a:rPr>
              <a:t> </a:t>
            </a:r>
            <a:r>
              <a:rPr lang="de-DE" sz="2400" b="0" dirty="0" err="1">
                <a:latin typeface="Arial"/>
              </a:rPr>
              <a:t>of</a:t>
            </a:r>
            <a:r>
              <a:rPr lang="de-DE" sz="2400" b="0" dirty="0">
                <a:latin typeface="Arial"/>
              </a:rPr>
              <a:t> an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a:latin typeface="Arial"/>
              </a:rPr>
              <a:t>in </a:t>
            </a:r>
            <a:r>
              <a:rPr lang="de-DE" sz="2400" dirty="0">
                <a:solidFill>
                  <a:srgbClr val="0000FF"/>
                </a:solidFill>
                <a:latin typeface="Arial"/>
              </a:rPr>
              <a:t>Amplitude and Phase </a:t>
            </a:r>
            <a:r>
              <a:rPr lang="de-DE" sz="2400" b="0" dirty="0" err="1">
                <a:latin typeface="Arial"/>
              </a:rPr>
              <a:t>presentation</a:t>
            </a:r>
            <a:r>
              <a:rPr lang="de-DE" sz="2400" b="0" dirty="0">
                <a:latin typeface="Arial"/>
              </a:rPr>
              <a:t>. </a:t>
            </a:r>
            <a:r>
              <a:rPr lang="de-DE" sz="2400" b="0" dirty="0" err="1">
                <a:latin typeface="Arial"/>
              </a:rPr>
              <a:t>Three</a:t>
            </a:r>
            <a:r>
              <a:rPr lang="de-DE" sz="2400" b="0" dirty="0">
                <a:latin typeface="Arial"/>
              </a:rPr>
              <a:t> </a:t>
            </a:r>
            <a:r>
              <a:rPr lang="de-DE" sz="2400" b="0" dirty="0" err="1">
                <a:latin typeface="Arial"/>
              </a:rPr>
              <a:t>cases</a:t>
            </a:r>
            <a:r>
              <a:rPr lang="de-DE" sz="2400" b="0" dirty="0">
                <a:latin typeface="Arial"/>
              </a:rPr>
              <a:t> </a:t>
            </a:r>
            <a:r>
              <a:rPr lang="de-DE" sz="2400" b="0" dirty="0" err="1">
                <a:latin typeface="Arial"/>
              </a:rPr>
              <a:t>of</a:t>
            </a:r>
            <a:r>
              <a:rPr lang="de-DE" sz="2400" b="0" dirty="0">
                <a:latin typeface="Arial"/>
              </a:rPr>
              <a:t> different </a:t>
            </a:r>
            <a:r>
              <a:rPr lang="de-DE" sz="2400" b="0" dirty="0" err="1">
                <a:latin typeface="Arial"/>
              </a:rPr>
              <a:t>compensation</a:t>
            </a:r>
            <a:r>
              <a:rPr lang="de-DE" sz="2400" b="0" dirty="0">
                <a:latin typeface="Arial"/>
              </a:rPr>
              <a:t> </a:t>
            </a:r>
            <a:r>
              <a:rPr lang="de-DE" sz="2400" b="0" dirty="0" err="1">
                <a:latin typeface="Arial"/>
              </a:rPr>
              <a:t>rates</a:t>
            </a:r>
            <a:r>
              <a:rPr lang="de-DE" sz="2400" b="0" dirty="0">
                <a:latin typeface="Arial"/>
              </a:rPr>
              <a:t> X</a:t>
            </a:r>
            <a:r>
              <a:rPr lang="de-DE" sz="2400" b="0" baseline="-25000" dirty="0">
                <a:latin typeface="Arial"/>
              </a:rPr>
              <a:t>C</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shown</a:t>
            </a:r>
            <a:r>
              <a:rPr lang="de-DE" sz="2400" b="0" dirty="0">
                <a:latin typeface="Arial"/>
              </a:rPr>
              <a:t> in </a:t>
            </a:r>
            <a:r>
              <a:rPr lang="de-DE" sz="2400" b="0" dirty="0" err="1">
                <a:latin typeface="Arial"/>
              </a:rPr>
              <a:t>the</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range</a:t>
            </a:r>
            <a:r>
              <a:rPr lang="de-DE" sz="2400" b="0" dirty="0">
                <a:latin typeface="Arial"/>
              </a:rPr>
              <a:t> </a:t>
            </a:r>
            <a:r>
              <a:rPr lang="de-DE" sz="2400" b="0" dirty="0" err="1">
                <a:latin typeface="Arial"/>
              </a:rPr>
              <a:t>from</a:t>
            </a:r>
            <a:r>
              <a:rPr lang="de-DE" sz="2400" b="0" dirty="0">
                <a:latin typeface="Arial"/>
              </a:rPr>
              <a:t> 0 </a:t>
            </a:r>
            <a:r>
              <a:rPr lang="de-DE" sz="2400" b="0" dirty="0" err="1">
                <a:latin typeface="Arial"/>
              </a:rPr>
              <a:t>to</a:t>
            </a:r>
            <a:r>
              <a:rPr lang="de-DE" sz="2400" b="0" dirty="0">
                <a:latin typeface="Arial"/>
              </a:rPr>
              <a:t> 60 Hz.</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different </a:t>
            </a:r>
            <a:r>
              <a:rPr lang="de-DE" sz="2400" b="0" dirty="0" err="1">
                <a:latin typeface="Arial"/>
              </a:rPr>
              <a:t>compensations</a:t>
            </a:r>
            <a:r>
              <a:rPr lang="de-DE" sz="2400" b="0" dirty="0">
                <a:latin typeface="Arial"/>
              </a:rPr>
              <a:t> </a:t>
            </a:r>
            <a:r>
              <a:rPr lang="de-DE" sz="2400" b="0" dirty="0" err="1">
                <a:latin typeface="Arial"/>
              </a:rPr>
              <a:t>can</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determined</a:t>
            </a:r>
            <a:r>
              <a:rPr lang="de-DE" sz="2400" b="0" dirty="0">
                <a:latin typeface="Arial"/>
              </a:rPr>
              <a:t> at </a:t>
            </a:r>
            <a:r>
              <a:rPr lang="de-DE" sz="2400" b="0" dirty="0" err="1">
                <a:latin typeface="Arial"/>
              </a:rPr>
              <a:t>frequencies</a:t>
            </a:r>
            <a:r>
              <a:rPr lang="de-DE" sz="2400" b="0" dirty="0">
                <a:latin typeface="Arial"/>
              </a:rPr>
              <a:t>, </a:t>
            </a:r>
            <a:r>
              <a:rPr lang="de-DE" sz="2400" b="0" dirty="0" err="1">
                <a:latin typeface="Arial"/>
              </a:rPr>
              <a:t>where</a:t>
            </a:r>
            <a:r>
              <a:rPr lang="de-DE" sz="2400" b="0" dirty="0">
                <a:latin typeface="Arial"/>
              </a:rPr>
              <a:t> </a:t>
            </a:r>
            <a:r>
              <a:rPr lang="de-DE" sz="2400" b="0" dirty="0" err="1">
                <a:latin typeface="Arial"/>
              </a:rPr>
              <a:t>the</a:t>
            </a:r>
            <a:r>
              <a:rPr lang="de-DE" sz="2400" b="0" dirty="0">
                <a:latin typeface="Arial"/>
              </a:rPr>
              <a:t> Amplitude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Impedance</a:t>
            </a:r>
            <a:r>
              <a:rPr lang="de-DE" sz="2400" b="0" dirty="0">
                <a:latin typeface="Arial"/>
              </a:rPr>
              <a:t> </a:t>
            </a:r>
            <a:r>
              <a:rPr lang="de-DE" sz="2400" b="0" dirty="0" err="1">
                <a:latin typeface="Arial"/>
              </a:rPr>
              <a:t>Function</a:t>
            </a:r>
            <a:r>
              <a:rPr lang="de-DE" sz="2400" b="0" dirty="0">
                <a:latin typeface="Arial"/>
              </a:rPr>
              <a:t> </a:t>
            </a:r>
            <a:r>
              <a:rPr lang="de-DE" sz="2400" b="0" dirty="0" err="1">
                <a:latin typeface="Arial"/>
              </a:rPr>
              <a:t>is</a:t>
            </a:r>
            <a:r>
              <a:rPr lang="de-DE" sz="2400" b="0" dirty="0">
                <a:latin typeface="Arial"/>
              </a:rPr>
              <a:t> Zero (26 Hz, 35 Hz and 42 Hz). </a:t>
            </a:r>
            <a:r>
              <a:rPr lang="de-DE" sz="2400" b="0" dirty="0" err="1">
                <a:latin typeface="Arial"/>
              </a:rPr>
              <a:t>If</a:t>
            </a:r>
            <a:r>
              <a:rPr lang="de-DE" sz="2400" b="0" dirty="0">
                <a:latin typeface="Arial"/>
              </a:rPr>
              <a:t> in </a:t>
            </a:r>
            <a:r>
              <a:rPr lang="de-DE" sz="2400" b="0" dirty="0" err="1">
                <a:latin typeface="Arial"/>
              </a:rPr>
              <a:t>this</a:t>
            </a:r>
            <a:r>
              <a:rPr lang="de-DE" sz="2400" b="0" dirty="0">
                <a:latin typeface="Arial"/>
              </a:rPr>
              <a:t> 60Hz (</a:t>
            </a:r>
            <a:r>
              <a:rPr lang="de-DE" sz="2400" b="0" dirty="0" err="1">
                <a:latin typeface="Arial"/>
              </a:rPr>
              <a:t>synchr</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application</a:t>
            </a:r>
            <a:r>
              <a:rPr lang="de-DE" sz="2400" b="0" dirty="0">
                <a:latin typeface="Arial"/>
              </a:rPr>
              <a:t> </a:t>
            </a:r>
            <a:r>
              <a:rPr lang="de-DE" sz="2400" b="0" dirty="0" err="1">
                <a:latin typeface="Arial"/>
              </a:rPr>
              <a:t>the</a:t>
            </a:r>
            <a:r>
              <a:rPr lang="de-DE" sz="2400" b="0" dirty="0">
                <a:latin typeface="Arial"/>
              </a:rPr>
              <a:t> </a:t>
            </a:r>
            <a:r>
              <a:rPr lang="de-DE" sz="2400" dirty="0" err="1">
                <a:solidFill>
                  <a:srgbClr val="0000FF"/>
                </a:solidFill>
                <a:latin typeface="Arial"/>
              </a:rPr>
              <a:t>Mechanical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are</a:t>
            </a:r>
            <a:r>
              <a:rPr lang="de-DE" sz="2400" b="0" dirty="0">
                <a:latin typeface="Arial"/>
              </a:rPr>
              <a:t> at </a:t>
            </a:r>
            <a:r>
              <a:rPr lang="de-DE" sz="2400" b="0" dirty="0" err="1">
                <a:latin typeface="Arial"/>
              </a:rPr>
              <a:t>for</a:t>
            </a:r>
            <a:r>
              <a:rPr lang="de-DE" sz="2400" b="0" dirty="0">
                <a:latin typeface="Arial"/>
              </a:rPr>
              <a:t> </a:t>
            </a:r>
            <a:r>
              <a:rPr lang="de-DE" sz="2400" b="0" dirty="0" err="1">
                <a:latin typeface="Arial"/>
              </a:rPr>
              <a:t>example</a:t>
            </a:r>
            <a:r>
              <a:rPr lang="de-DE" sz="2400" b="0" dirty="0">
                <a:latin typeface="Arial"/>
              </a:rPr>
              <a:t>  18 Hz and 34 Hz, </a:t>
            </a:r>
            <a:r>
              <a:rPr lang="de-DE" sz="2400" b="0" dirty="0" err="1">
                <a:latin typeface="Arial"/>
              </a:rPr>
              <a:t>the</a:t>
            </a:r>
            <a:r>
              <a:rPr lang="de-DE" sz="2400" b="0" dirty="0">
                <a:latin typeface="Arial"/>
              </a:rPr>
              <a:t>  </a:t>
            </a:r>
            <a:r>
              <a:rPr lang="de-DE" sz="2400" b="0" dirty="0" err="1">
                <a:latin typeface="Arial"/>
              </a:rPr>
              <a:t>conditions</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most</a:t>
            </a:r>
            <a:r>
              <a:rPr lang="de-DE" sz="2400" b="0" dirty="0">
                <a:latin typeface="Arial"/>
              </a:rPr>
              <a:t> </a:t>
            </a:r>
            <a:r>
              <a:rPr lang="de-DE" sz="2400" b="0" dirty="0" err="1">
                <a:latin typeface="Arial"/>
              </a:rPr>
              <a:t>likely</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2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65095" y="138163"/>
            <a:ext cx="106622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a:latin typeface="Arial" charset="0"/>
              </a:rPr>
              <a:t>Amplitude and Phase </a:t>
            </a:r>
            <a:r>
              <a:rPr lang="de-DE" altLang="de-DE" sz="2400" b="0" dirty="0" err="1">
                <a:latin typeface="Arial" charset="0"/>
              </a:rPr>
              <a:t>of</a:t>
            </a:r>
            <a:r>
              <a:rPr lang="de-DE" altLang="de-DE" sz="2400" b="0" dirty="0">
                <a:latin typeface="Arial" charset="0"/>
              </a:rPr>
              <a:t> an </a:t>
            </a: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for</a:t>
            </a:r>
            <a:r>
              <a:rPr lang="de-DE" altLang="de-DE" sz="2400" b="0" dirty="0">
                <a:latin typeface="Arial" charset="0"/>
              </a:rPr>
              <a:t> different </a:t>
            </a:r>
            <a:r>
              <a:rPr lang="de-DE" altLang="de-DE" sz="2400" b="0" dirty="0" err="1">
                <a:latin typeface="Arial" charset="0"/>
              </a:rPr>
              <a:t>compensations</a:t>
            </a:r>
            <a:endParaRPr kumimoji="0" lang="de-DE" altLang="de-DE" sz="2400" b="0" i="0" u="none" strike="noStrike" kern="1200" cap="none" spc="0" normalizeH="0" baseline="0" noProof="0" dirty="0">
              <a:ln>
                <a:noFill/>
              </a:ln>
              <a:effectLst/>
              <a:uLnTx/>
              <a:uFillTx/>
              <a:latin typeface="Arial" charset="0"/>
              <a:ea typeface="+mn-ea"/>
              <a:cs typeface="+mn-cs"/>
            </a:endParaRPr>
          </a:p>
        </p:txBody>
      </p:sp>
      <p:pic>
        <p:nvPicPr>
          <p:cNvPr id="2" name="Grafik 1">
            <a:extLst>
              <a:ext uri="{FF2B5EF4-FFF2-40B4-BE49-F238E27FC236}">
                <a16:creationId xmlns:a16="http://schemas.microsoft.com/office/drawing/2014/main" id="{3A9700D5-F9A7-2B63-42D4-C4A430B96002}"/>
              </a:ext>
            </a:extLst>
          </p:cNvPr>
          <p:cNvPicPr>
            <a:picLocks noChangeAspect="1"/>
          </p:cNvPicPr>
          <p:nvPr/>
        </p:nvPicPr>
        <p:blipFill>
          <a:blip r:embed="rId2"/>
          <a:stretch>
            <a:fillRect/>
          </a:stretch>
        </p:blipFill>
        <p:spPr>
          <a:xfrm>
            <a:off x="1567543" y="1451430"/>
            <a:ext cx="9376227" cy="5079999"/>
          </a:xfrm>
          <a:prstGeom prst="rect">
            <a:avLst/>
          </a:prstGeom>
        </p:spPr>
      </p:pic>
      <p:cxnSp>
        <p:nvCxnSpPr>
          <p:cNvPr id="5" name="Gerader Verbinder 4">
            <a:extLst>
              <a:ext uri="{FF2B5EF4-FFF2-40B4-BE49-F238E27FC236}">
                <a16:creationId xmlns:a16="http://schemas.microsoft.com/office/drawing/2014/main" id="{B6A5D347-090E-8701-A009-A4579D1D239E}"/>
              </a:ext>
            </a:extLst>
          </p:cNvPr>
          <p:cNvCxnSpPr>
            <a:cxnSpLocks/>
          </p:cNvCxnSpPr>
          <p:nvPr/>
        </p:nvCxnSpPr>
        <p:spPr>
          <a:xfrm>
            <a:off x="2873829" y="2815771"/>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0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97735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00063"/>
            <a:ext cx="1066476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SSR-</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OL3 Turbogenerator</a:t>
            </a:r>
          </a:p>
          <a:p>
            <a:pPr marR="0" lvl="0" algn="l" defTabSz="914400" rtl="0" eaLnBrk="0" fontAlgn="base" latinLnBrk="0" hangingPunct="0">
              <a:lnSpc>
                <a:spcPct val="100000"/>
              </a:lnSpc>
              <a:spcBef>
                <a:spcPct val="0"/>
              </a:spcBef>
              <a:spcAft>
                <a:spcPct val="0"/>
              </a:spcAft>
              <a:buClrTx/>
              <a:buSzTx/>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Finish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close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OL3</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02529" y="1125626"/>
            <a:ext cx="11129050"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frequency-dependent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a</a:t>
            </a:r>
            <a:r>
              <a:rPr kumimoji="0" lang="de-DE" sz="2400" b="0" i="0" u="none" strike="noStrike" kern="1200" cap="none" spc="0" normalizeH="0" baseline="0" noProof="0" dirty="0" err="1">
                <a:ln>
                  <a:noFill/>
                </a:ln>
                <a:solidFill>
                  <a:srgbClr val="000000"/>
                </a:solidFill>
                <a:effectLst/>
                <a:uLnTx/>
                <a:uFillTx/>
                <a:latin typeface="Arial"/>
                <a:ea typeface="+mn-ea"/>
                <a:cs typeface="+mn-cs"/>
              </a:rPr>
              <a:t>mplitudes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Functions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different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Finish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a:ln>
                  <a:noFill/>
                </a:ln>
                <a:solidFill>
                  <a:srgbClr val="000000"/>
                </a:solidFill>
                <a:effectLst/>
                <a:uLnTx/>
                <a:uFillTx/>
                <a:latin typeface="Arial"/>
                <a:ea typeface="+mn-ea"/>
                <a:cs typeface="+mn-cs"/>
              </a:rPr>
              <a:t>System. These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scans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network plus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integrated</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solid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a:ln>
                  <a:noFill/>
                </a:ln>
                <a:solidFill>
                  <a:srgbClr val="0000FF"/>
                </a:solidFill>
                <a:effectLst/>
                <a:uLnTx/>
                <a:uFillTx/>
                <a:latin typeface="Arial"/>
                <a:ea typeface="+mn-ea"/>
                <a:cs typeface="+mn-cs"/>
              </a:rPr>
              <a:t>SSR </a:t>
            </a:r>
            <a:r>
              <a:rPr kumimoji="0" lang="de-DE" sz="2400"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reality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did</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34,5 Hz</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Minimum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interpreted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34,5 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plus Generator, an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SSR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expected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f</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S</a:t>
            </a:r>
            <a:r>
              <a:rPr kumimoji="0" lang="de-DE" sz="2400" i="0" u="none" strike="noStrike" kern="1200" cap="none" spc="0" normalizeH="0" baseline="0" noProof="0" dirty="0">
                <a:ln>
                  <a:noFill/>
                </a:ln>
                <a:solidFill>
                  <a:srgbClr val="0000FF"/>
                </a:solidFill>
                <a:effectLst/>
                <a:uLnTx/>
                <a:uFillTx/>
                <a:latin typeface="Arial"/>
                <a:ea typeface="+mn-ea"/>
                <a:cs typeface="+mn-cs"/>
              </a:rPr>
              <a:t> -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 15.5 Hz</a:t>
            </a:r>
            <a:r>
              <a:rPr kumimoji="0" lang="de-DE" sz="2400" b="0" i="0" u="none" strike="noStrike" kern="1200" cap="none" spc="0" normalizeH="0" baseline="0" noProof="0" dirty="0">
                <a:ln>
                  <a:noFill/>
                </a:ln>
                <a:solidFill>
                  <a:srgbClr val="000000"/>
                </a:solidFill>
                <a:effectLst/>
                <a:uLnTx/>
                <a:uFillTx/>
                <a:latin typeface="Arial"/>
                <a:ea typeface="+mn-ea"/>
                <a:cs typeface="+mn-cs"/>
              </a:rPr>
              <a:t>. This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quite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14,4 Hz</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0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785798" y="57879"/>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plus Generator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OL3</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E3B39C06-6266-7BA4-67B7-B0AD8D48C367}"/>
              </a:ext>
            </a:extLst>
          </p:cNvPr>
          <p:cNvSpPr txBox="1"/>
          <p:nvPr/>
        </p:nvSpPr>
        <p:spPr>
          <a:xfrm>
            <a:off x="2577948" y="1806766"/>
            <a:ext cx="1693092" cy="769441"/>
          </a:xfrm>
          <a:prstGeom prst="rect">
            <a:avLst/>
          </a:prstGeom>
          <a:noFill/>
        </p:spPr>
        <p:txBody>
          <a:bodyPr wrap="none" rtlCol="0">
            <a:spAutoFit/>
          </a:bodyPr>
          <a:lstStyle/>
          <a:p>
            <a:r>
              <a:rPr lang="de-DE" sz="2200" b="0" dirty="0" err="1">
                <a:latin typeface="+mn-lt"/>
              </a:rPr>
              <a:t>Impedance</a:t>
            </a:r>
            <a:r>
              <a:rPr lang="de-DE" sz="2200" b="0" dirty="0">
                <a:latin typeface="+mn-lt"/>
              </a:rPr>
              <a:t> </a:t>
            </a:r>
          </a:p>
          <a:p>
            <a:r>
              <a:rPr lang="de-DE" sz="2200" b="0" dirty="0">
                <a:latin typeface="+mn-lt"/>
              </a:rPr>
              <a:t> Imp (Ohm)</a:t>
            </a:r>
          </a:p>
        </p:txBody>
      </p:sp>
      <p:sp>
        <p:nvSpPr>
          <p:cNvPr id="6" name="Textfeld 5">
            <a:extLst>
              <a:ext uri="{FF2B5EF4-FFF2-40B4-BE49-F238E27FC236}">
                <a16:creationId xmlns:a16="http://schemas.microsoft.com/office/drawing/2014/main" id="{AED8B075-465C-DE84-0C1F-B7C4425F8C9A}"/>
              </a:ext>
            </a:extLst>
          </p:cNvPr>
          <p:cNvSpPr txBox="1"/>
          <p:nvPr/>
        </p:nvSpPr>
        <p:spPr>
          <a:xfrm>
            <a:off x="9474505" y="5605936"/>
            <a:ext cx="725462" cy="400110"/>
          </a:xfrm>
          <a:prstGeom prst="rect">
            <a:avLst/>
          </a:prstGeom>
          <a:noFill/>
        </p:spPr>
        <p:txBody>
          <a:bodyPr wrap="square" rtlCol="0">
            <a:spAutoFit/>
          </a:bodyPr>
          <a:lstStyle/>
          <a:p>
            <a:r>
              <a:rPr lang="de-DE" sz="2000" b="0" dirty="0"/>
              <a:t>Hz</a:t>
            </a:r>
          </a:p>
        </p:txBody>
      </p:sp>
      <p:sp>
        <p:nvSpPr>
          <p:cNvPr id="7" name="Textfeld 6">
            <a:extLst>
              <a:ext uri="{FF2B5EF4-FFF2-40B4-BE49-F238E27FC236}">
                <a16:creationId xmlns:a16="http://schemas.microsoft.com/office/drawing/2014/main" id="{C88C55D4-9E72-D3D7-CC3F-97175716A11F}"/>
              </a:ext>
            </a:extLst>
          </p:cNvPr>
          <p:cNvSpPr txBox="1"/>
          <p:nvPr/>
        </p:nvSpPr>
        <p:spPr>
          <a:xfrm>
            <a:off x="4068643" y="4741882"/>
            <a:ext cx="4479431" cy="400110"/>
          </a:xfrm>
          <a:prstGeom prst="rect">
            <a:avLst/>
          </a:prstGeom>
          <a:noFill/>
        </p:spPr>
        <p:txBody>
          <a:bodyPr wrap="none" rtlCol="0">
            <a:spAutoFit/>
          </a:bodyPr>
          <a:lstStyle/>
          <a:p>
            <a:r>
              <a:rPr lang="de-DE" sz="2000" b="0" dirty="0"/>
              <a:t> Mech. Natural Frequency14,4 Hz</a:t>
            </a:r>
          </a:p>
        </p:txBody>
      </p:sp>
      <p:cxnSp>
        <p:nvCxnSpPr>
          <p:cNvPr id="9" name="Gerader Verbinder 8">
            <a:extLst>
              <a:ext uri="{FF2B5EF4-FFF2-40B4-BE49-F238E27FC236}">
                <a16:creationId xmlns:a16="http://schemas.microsoft.com/office/drawing/2014/main" id="{2EC7CFB7-2D66-80B3-53F0-595A3B8E2118}"/>
              </a:ext>
            </a:extLst>
          </p:cNvPr>
          <p:cNvCxnSpPr>
            <a:cxnSpLocks/>
          </p:cNvCxnSpPr>
          <p:nvPr/>
        </p:nvCxnSpPr>
        <p:spPr>
          <a:xfrm flipV="1">
            <a:off x="7294179" y="4288221"/>
            <a:ext cx="651642" cy="4536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5C5FCE39-EEFD-950B-FE2D-B9F0E9BE4335}"/>
              </a:ext>
            </a:extLst>
          </p:cNvPr>
          <p:cNvCxnSpPr>
            <a:cxnSpLocks/>
          </p:cNvCxnSpPr>
          <p:nvPr/>
        </p:nvCxnSpPr>
        <p:spPr>
          <a:xfrm flipH="1">
            <a:off x="7378052" y="3893326"/>
            <a:ext cx="7271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02E6F14-ECC1-C01D-0E77-2C8441E7BF4A}"/>
              </a:ext>
            </a:extLst>
          </p:cNvPr>
          <p:cNvSpPr txBox="1"/>
          <p:nvPr/>
        </p:nvSpPr>
        <p:spPr>
          <a:xfrm>
            <a:off x="8185620" y="3776421"/>
            <a:ext cx="2533066" cy="400110"/>
          </a:xfrm>
          <a:prstGeom prst="rect">
            <a:avLst/>
          </a:prstGeom>
          <a:noFill/>
        </p:spPr>
        <p:txBody>
          <a:bodyPr wrap="none" rtlCol="0">
            <a:spAutoFit/>
          </a:bodyPr>
          <a:lstStyle/>
          <a:p>
            <a:r>
              <a:rPr lang="de-DE" sz="2000" b="0" dirty="0">
                <a:solidFill>
                  <a:srgbClr val="FF0000"/>
                </a:solidFill>
                <a:latin typeface="+mn-lt"/>
              </a:rPr>
              <a:t>Minimum at 34,5 Hz </a:t>
            </a:r>
          </a:p>
        </p:txBody>
      </p:sp>
    </p:spTree>
    <p:extLst>
      <p:ext uri="{BB962C8B-B14F-4D97-AF65-F5344CB8AC3E}">
        <p14:creationId xmlns:p14="http://schemas.microsoft.com/office/powerpoint/2010/main" val="118010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296988" y="176213"/>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range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5,9 Hz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24,0 Hz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(SSR)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event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first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three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by an </a:t>
                </a:r>
                <a:r>
                  <a:rPr kumimoji="0" lang="de-DE" altLang="de-DE" sz="2400" b="1" i="0" u="none" strike="noStrike" kern="1200" cap="none" spc="0" normalizeH="0" baseline="0" noProof="0" dirty="0">
                    <a:ln>
                      <a:noFill/>
                    </a:ln>
                    <a:solidFill>
                      <a:srgbClr val="FF0000"/>
                    </a:solidFill>
                    <a:effectLst/>
                    <a:uLnTx/>
                    <a:uFillTx/>
                    <a:latin typeface="Arial"/>
                    <a:ea typeface="+mn-ea"/>
                    <a:cs typeface="+mn-cs"/>
                  </a:rPr>
                  <a:t>Air Gap Torque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fact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dominant angular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displacements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Generator part. This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particularly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3rd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mode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14,6 Hz</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sensitive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regarding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SSR.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Blade-Rotor-Coupling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not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lower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neglected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The blades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only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moments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3"/>
                <a:stretch>
                  <a:fillRect l="-811" t="-872" r="-753"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74997" y="36423"/>
              <a:ext cx="1037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6" name="Inhaltsplatzhalter 5">
            <a:extLst>
              <a:ext uri="{FF2B5EF4-FFF2-40B4-BE49-F238E27FC236}">
                <a16:creationId xmlns:a16="http://schemas.microsoft.com/office/drawing/2014/main" id="{6C7BEB8A-E952-8912-C6E8-3AF1C83D0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0619" y="2137400"/>
            <a:ext cx="6329999" cy="2880000"/>
          </a:xfrm>
          <a:prstGeom prst="rect">
            <a:avLst/>
          </a:prstGeom>
          <a:noFill/>
          <a:ln w="9525">
            <a:noFill/>
            <a:miter lim="800000"/>
            <a:headEnd/>
            <a:tailEnd/>
          </a:ln>
          <a:effectLst/>
        </p:spPr>
      </p:pic>
      <p:pic>
        <p:nvPicPr>
          <p:cNvPr id="7" name="Grafik 6">
            <a:extLst>
              <a:ext uri="{FF2B5EF4-FFF2-40B4-BE49-F238E27FC236}">
                <a16:creationId xmlns:a16="http://schemas.microsoft.com/office/drawing/2014/main" id="{CCEA78CD-2BB1-77E4-9BA9-5A1945F2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00" y="1989000"/>
            <a:ext cx="3841481" cy="2880000"/>
          </a:xfrm>
          <a:prstGeom prst="rect">
            <a:avLst/>
          </a:prstGeom>
        </p:spPr>
      </p:pic>
      <p:sp>
        <p:nvSpPr>
          <p:cNvPr id="3" name="Textfeld 2">
            <a:extLst>
              <a:ext uri="{FF2B5EF4-FFF2-40B4-BE49-F238E27FC236}">
                <a16:creationId xmlns:a16="http://schemas.microsoft.com/office/drawing/2014/main" id="{89350072-9565-DA41-0B78-41709BE9A128}"/>
              </a:ext>
            </a:extLst>
          </p:cNvPr>
          <p:cNvSpPr txBox="1"/>
          <p:nvPr/>
        </p:nvSpPr>
        <p:spPr>
          <a:xfrm>
            <a:off x="868363" y="5448597"/>
            <a:ext cx="1037113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Turbogenerator System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Components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Grid</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System</a:t>
            </a:r>
          </a:p>
        </p:txBody>
      </p:sp>
    </p:spTree>
    <p:extLst>
      <p:ext uri="{BB962C8B-B14F-4D97-AF65-F5344CB8AC3E}">
        <p14:creationId xmlns:p14="http://schemas.microsoft.com/office/powerpoint/2010/main" val="142286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42339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1064815" y="0"/>
            <a:ext cx="946284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Sensors </a:t>
            </a:r>
            <a:r>
              <a:rPr lang="de-DE" sz="2400" b="0" dirty="0" err="1">
                <a:latin typeface="Arial"/>
              </a:rPr>
              <a:t>to</a:t>
            </a:r>
            <a:r>
              <a:rPr lang="de-DE" sz="2400" b="0" dirty="0">
                <a:latin typeface="Arial"/>
              </a:rPr>
              <a:t> </a:t>
            </a:r>
            <a:r>
              <a:rPr lang="de-DE" sz="2400" b="0" dirty="0" err="1">
                <a:latin typeface="Arial"/>
              </a:rPr>
              <a:t>Measure</a:t>
            </a:r>
            <a:r>
              <a:rPr lang="de-DE" sz="2400" b="0" dirty="0">
                <a:latin typeface="Arial"/>
              </a:rPr>
              <a:t> </a:t>
            </a:r>
            <a:r>
              <a:rPr lang="de-DE" sz="2400" b="0" dirty="0" err="1">
                <a:latin typeface="Arial"/>
              </a:rPr>
              <a:t>Torsional</a:t>
            </a:r>
            <a:r>
              <a:rPr lang="de-DE" sz="2400" b="0" dirty="0">
                <a:latin typeface="Arial"/>
              </a:rPr>
              <a:t> </a:t>
            </a:r>
            <a:r>
              <a:rPr lang="de-DE" sz="2400" b="0" dirty="0" err="1">
                <a:latin typeface="Arial"/>
              </a:rPr>
              <a:t>Vibrations</a:t>
            </a:r>
            <a:r>
              <a:rPr lang="de-DE" sz="2400" b="0" dirty="0">
                <a:latin typeface="Arial"/>
              </a:rPr>
              <a:t> in </a:t>
            </a:r>
            <a:r>
              <a:rPr lang="de-DE" sz="2400" b="0" dirty="0" err="1">
                <a:latin typeface="Arial"/>
              </a:rPr>
              <a:t>the</a:t>
            </a:r>
            <a:r>
              <a:rPr lang="de-DE" sz="2400" b="0" dirty="0">
                <a:latin typeface="Arial"/>
              </a:rPr>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B1A15CE5-B25E-E9A4-5CE0-16196A49194B}"/>
              </a:ext>
            </a:extLst>
          </p:cNvPr>
          <p:cNvPicPr>
            <a:picLocks noChangeAspect="1"/>
          </p:cNvPicPr>
          <p:nvPr/>
        </p:nvPicPr>
        <p:blipFill>
          <a:blip r:embed="rId3"/>
          <a:stretch>
            <a:fillRect/>
          </a:stretch>
        </p:blipFill>
        <p:spPr>
          <a:xfrm>
            <a:off x="1064815" y="1359568"/>
            <a:ext cx="10292996" cy="4331369"/>
          </a:xfrm>
          <a:prstGeom prst="rect">
            <a:avLst/>
          </a:prstGeom>
        </p:spPr>
      </p:pic>
      <p:sp>
        <p:nvSpPr>
          <p:cNvPr id="3" name="Textfeld 2">
            <a:extLst>
              <a:ext uri="{FF2B5EF4-FFF2-40B4-BE49-F238E27FC236}">
                <a16:creationId xmlns:a16="http://schemas.microsoft.com/office/drawing/2014/main" id="{C314B9FF-922C-188B-61D0-234FE7E674B7}"/>
              </a:ext>
            </a:extLst>
          </p:cNvPr>
          <p:cNvSpPr txBox="1"/>
          <p:nvPr/>
        </p:nvSpPr>
        <p:spPr>
          <a:xfrm>
            <a:off x="1079663" y="5690937"/>
            <a:ext cx="10942419" cy="830997"/>
          </a:xfrm>
          <a:prstGeom prst="rect">
            <a:avLst/>
          </a:prstGeom>
          <a:noFill/>
        </p:spPr>
        <p:txBody>
          <a:bodyPr wrap="none" rtlCol="0">
            <a:spAutoFit/>
          </a:bodyPr>
          <a:lstStyle/>
          <a:p>
            <a:r>
              <a:rPr lang="de-DE" sz="2400" dirty="0" err="1">
                <a:solidFill>
                  <a:srgbClr val="0000FF"/>
                </a:solidFill>
                <a:latin typeface="+mn-lt"/>
              </a:rPr>
              <a:t>Strain</a:t>
            </a:r>
            <a:r>
              <a:rPr lang="de-DE" sz="2400" dirty="0">
                <a:solidFill>
                  <a:srgbClr val="0000FF"/>
                </a:solidFill>
                <a:latin typeface="+mn-lt"/>
              </a:rPr>
              <a:t> </a:t>
            </a:r>
            <a:r>
              <a:rPr lang="de-DE" sz="2400" dirty="0" err="1">
                <a:solidFill>
                  <a:srgbClr val="0000FF"/>
                </a:solidFill>
                <a:latin typeface="+mn-lt"/>
              </a:rPr>
              <a:t>gauge</a:t>
            </a:r>
            <a:r>
              <a:rPr lang="de-DE" sz="2400" dirty="0">
                <a:solidFill>
                  <a:srgbClr val="0000FF"/>
                </a:solidFill>
                <a:latin typeface="+mn-lt"/>
              </a:rPr>
              <a:t> </a:t>
            </a:r>
            <a:r>
              <a:rPr lang="de-DE" sz="2400" b="0" dirty="0">
                <a:latin typeface="+mn-lt"/>
              </a:rPr>
              <a:t>Sensors and </a:t>
            </a:r>
            <a:r>
              <a:rPr lang="de-DE" sz="2400" dirty="0">
                <a:solidFill>
                  <a:srgbClr val="0000FF"/>
                </a:solidFill>
                <a:latin typeface="+mn-lt"/>
              </a:rPr>
              <a:t>SSR </a:t>
            </a:r>
            <a:r>
              <a:rPr lang="de-DE" sz="2400" dirty="0" err="1">
                <a:solidFill>
                  <a:srgbClr val="0000FF"/>
                </a:solidFill>
                <a:latin typeface="+mn-lt"/>
              </a:rPr>
              <a:t>Sesors</a:t>
            </a:r>
            <a:r>
              <a:rPr lang="de-DE" sz="2400" dirty="0">
                <a:solidFill>
                  <a:srgbClr val="0000FF"/>
                </a:solidFill>
                <a:latin typeface="+mn-lt"/>
              </a:rPr>
              <a:t> </a:t>
            </a:r>
            <a:r>
              <a:rPr lang="de-DE" sz="2400" b="0" dirty="0" err="1">
                <a:latin typeface="+mn-lt"/>
              </a:rPr>
              <a:t>to</a:t>
            </a:r>
            <a:r>
              <a:rPr lang="de-DE" sz="2400" b="0" dirty="0">
                <a:latin typeface="+mn-lt"/>
              </a:rPr>
              <a:t> </a:t>
            </a:r>
            <a:r>
              <a:rPr lang="de-DE" sz="2400" b="0" dirty="0" err="1">
                <a:latin typeface="+mn-lt"/>
              </a:rPr>
              <a:t>measure</a:t>
            </a:r>
            <a:r>
              <a:rPr lang="de-DE" sz="2400" b="0" dirty="0">
                <a:latin typeface="+mn-lt"/>
              </a:rPr>
              <a:t> </a:t>
            </a:r>
            <a:r>
              <a:rPr lang="de-DE" sz="2400" dirty="0">
                <a:solidFill>
                  <a:srgbClr val="0000FF"/>
                </a:solidFill>
                <a:latin typeface="+mn-lt"/>
              </a:rPr>
              <a:t>Time </a:t>
            </a:r>
            <a:r>
              <a:rPr lang="de-DE" sz="2400" dirty="0" err="1">
                <a:solidFill>
                  <a:srgbClr val="0000FF"/>
                </a:solidFill>
                <a:latin typeface="+mn-lt"/>
              </a:rPr>
              <a:t>signals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stresses</a:t>
            </a:r>
            <a:endParaRPr lang="de-DE" sz="2400" b="0" dirty="0">
              <a:latin typeface="+mn-lt"/>
            </a:endParaRPr>
          </a:p>
          <a:p>
            <a:r>
              <a:rPr lang="de-DE" sz="2400" b="0" dirty="0">
                <a:latin typeface="+mn-lt"/>
              </a:rPr>
              <a:t>The </a:t>
            </a:r>
            <a:r>
              <a:rPr lang="de-DE" sz="2400" b="0" dirty="0" err="1">
                <a:latin typeface="+mn-lt"/>
              </a:rPr>
              <a:t>measured</a:t>
            </a:r>
            <a:r>
              <a:rPr lang="de-DE" sz="2400" b="0" dirty="0">
                <a:latin typeface="+mn-lt"/>
              </a:rPr>
              <a:t> </a:t>
            </a:r>
            <a:r>
              <a:rPr lang="de-DE" sz="2400" b="0" dirty="0" err="1">
                <a:latin typeface="+mn-lt"/>
              </a:rPr>
              <a:t>stresses</a:t>
            </a:r>
            <a:r>
              <a:rPr lang="de-DE" sz="2400" b="0" dirty="0">
                <a:latin typeface="+mn-lt"/>
              </a:rPr>
              <a:t> at 14,4 Hz </a:t>
            </a:r>
            <a:r>
              <a:rPr lang="de-DE" sz="2400" b="0" dirty="0" err="1">
                <a:latin typeface="+mn-lt"/>
              </a:rPr>
              <a:t>show</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 </a:t>
            </a:r>
            <a:r>
              <a:rPr lang="de-DE" sz="2400" dirty="0" err="1">
                <a:solidFill>
                  <a:srgbClr val="0000FF"/>
                </a:solidFill>
                <a:latin typeface="+mn-lt"/>
              </a:rPr>
              <a:t>Incident</a:t>
            </a:r>
            <a:r>
              <a:rPr lang="de-DE" sz="2400" dirty="0">
                <a:solidFill>
                  <a:srgbClr val="0000FF"/>
                </a:solidFill>
                <a:latin typeface="+mn-lt"/>
              </a:rPr>
              <a:t> </a:t>
            </a:r>
            <a:r>
              <a:rPr lang="de-DE" sz="2400" b="0" dirty="0">
                <a:latin typeface="+mn-lt"/>
              </a:rPr>
              <a:t>in </a:t>
            </a:r>
            <a:r>
              <a:rPr lang="de-DE" sz="2400" b="0" dirty="0" err="1">
                <a:latin typeface="+mn-lt"/>
              </a:rPr>
              <a:t>the</a:t>
            </a:r>
            <a:r>
              <a:rPr lang="de-DE" sz="2400" b="0" dirty="0">
                <a:latin typeface="+mn-lt"/>
              </a:rPr>
              <a:t> Generator</a:t>
            </a:r>
          </a:p>
        </p:txBody>
      </p:sp>
    </p:spTree>
    <p:extLst>
      <p:ext uri="{BB962C8B-B14F-4D97-AF65-F5344CB8AC3E}">
        <p14:creationId xmlns:p14="http://schemas.microsoft.com/office/powerpoint/2010/main" val="1101978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2"/>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6" name="Textfeld 5">
            <a:extLst>
              <a:ext uri="{FF2B5EF4-FFF2-40B4-BE49-F238E27FC236}">
                <a16:creationId xmlns:a16="http://schemas.microsoft.com/office/drawing/2014/main" id="{3C4952E6-E4E7-8704-0A57-B688BE96BBBE}"/>
              </a:ext>
            </a:extLst>
          </p:cNvPr>
          <p:cNvSpPr txBox="1"/>
          <p:nvPr/>
        </p:nvSpPr>
        <p:spPr>
          <a:xfrm>
            <a:off x="1427478" y="1406292"/>
            <a:ext cx="4485523" cy="369332"/>
          </a:xfrm>
          <a:prstGeom prst="rect">
            <a:avLst/>
          </a:prstGeom>
          <a:noFill/>
        </p:spPr>
        <p:txBody>
          <a:bodyPr wrap="none" rtlCol="0">
            <a:spAutoFit/>
          </a:bodyPr>
          <a:lstStyle/>
          <a:p>
            <a:r>
              <a:rPr lang="de-DE" b="0" dirty="0"/>
              <a:t>Maximum stress at </a:t>
            </a:r>
            <a:r>
              <a:rPr lang="de-DE" b="0" dirty="0">
                <a:solidFill>
                  <a:srgbClr val="00B050"/>
                </a:solidFill>
              </a:rPr>
              <a:t>loc.8</a:t>
            </a:r>
            <a:r>
              <a:rPr lang="de-DE" b="0" dirty="0"/>
              <a:t>: </a:t>
            </a:r>
            <a:r>
              <a:rPr lang="de-DE" dirty="0">
                <a:solidFill>
                  <a:srgbClr val="FF0000"/>
                </a:solidFill>
              </a:rPr>
              <a:t>145</a:t>
            </a:r>
            <a:r>
              <a:rPr lang="de-DE" b="0" dirty="0"/>
              <a:t> MPa </a:t>
            </a:r>
          </a:p>
        </p:txBody>
      </p:sp>
      <p:cxnSp>
        <p:nvCxnSpPr>
          <p:cNvPr id="13" name="Gerade Verbindung mit Pfeil 12">
            <a:extLst>
              <a:ext uri="{FF2B5EF4-FFF2-40B4-BE49-F238E27FC236}">
                <a16:creationId xmlns:a16="http://schemas.microsoft.com/office/drawing/2014/main" id="{5ED05E02-C1A8-C009-2812-A032523041A2}"/>
              </a:ext>
            </a:extLst>
          </p:cNvPr>
          <p:cNvCxnSpPr>
            <a:cxnSpLocks/>
          </p:cNvCxnSpPr>
          <p:nvPr/>
        </p:nvCxnSpPr>
        <p:spPr>
          <a:xfrm flipH="1">
            <a:off x="4450619" y="1770961"/>
            <a:ext cx="102331" cy="5912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38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sp>
        <p:nvSpPr>
          <p:cNvPr id="17" name="Textfeld 16">
            <a:extLst>
              <a:ext uri="{FF2B5EF4-FFF2-40B4-BE49-F238E27FC236}">
                <a16:creationId xmlns:a16="http://schemas.microsoft.com/office/drawing/2014/main" id="{98D06061-F9D2-F9F8-D1EE-C1D4B8B15A52}"/>
              </a:ext>
            </a:extLst>
          </p:cNvPr>
          <p:cNvSpPr txBox="1"/>
          <p:nvPr/>
        </p:nvSpPr>
        <p:spPr>
          <a:xfrm>
            <a:off x="2819401" y="3426922"/>
            <a:ext cx="979755" cy="369332"/>
          </a:xfrm>
          <a:prstGeom prst="rect">
            <a:avLst/>
          </a:prstGeom>
          <a:noFill/>
        </p:spPr>
        <p:txBody>
          <a:bodyPr wrap="none" rtlCol="0">
            <a:spAutoFit/>
          </a:bodyPr>
          <a:lstStyle/>
          <a:p>
            <a:r>
              <a:rPr lang="de-DE" b="0" dirty="0">
                <a:latin typeface="+mn-lt"/>
              </a:rPr>
              <a:t>14,4 Hz</a:t>
            </a:r>
          </a:p>
        </p:txBody>
      </p:sp>
      <p:sp>
        <p:nvSpPr>
          <p:cNvPr id="18" name="Textfeld 17">
            <a:extLst>
              <a:ext uri="{FF2B5EF4-FFF2-40B4-BE49-F238E27FC236}">
                <a16:creationId xmlns:a16="http://schemas.microsoft.com/office/drawing/2014/main" id="{722E4FD5-7FA3-E708-ABA6-60B36EDCA77F}"/>
              </a:ext>
            </a:extLst>
          </p:cNvPr>
          <p:cNvSpPr txBox="1"/>
          <p:nvPr/>
        </p:nvSpPr>
        <p:spPr>
          <a:xfrm>
            <a:off x="9972675" y="3379297"/>
            <a:ext cx="979755" cy="369332"/>
          </a:xfrm>
          <a:prstGeom prst="rect">
            <a:avLst/>
          </a:prstGeom>
          <a:noFill/>
        </p:spPr>
        <p:txBody>
          <a:bodyPr wrap="none" rtlCol="0">
            <a:spAutoFit/>
          </a:bodyPr>
          <a:lstStyle/>
          <a:p>
            <a:r>
              <a:rPr lang="de-DE" b="0" dirty="0">
                <a:latin typeface="+mn-lt"/>
              </a:rPr>
              <a:t>14,4 Hz</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54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C465-FC1E-B454-2000-1CD9AC2B123F}"/>
            </a:ext>
          </a:extLst>
        </p:cNvPr>
        <p:cNvGrpSpPr/>
        <p:nvPr/>
      </p:nvGrpSpPr>
      <p:grpSpPr>
        <a:xfrm>
          <a:off x="0" y="0"/>
          <a:ext cx="0" cy="0"/>
          <a:chOff x="0" y="0"/>
          <a:chExt cx="0" cy="0"/>
        </a:xfrm>
      </p:grpSpPr>
      <p:sp>
        <p:nvSpPr>
          <p:cNvPr id="75778" name="Text Box 4">
            <a:extLst>
              <a:ext uri="{FF2B5EF4-FFF2-40B4-BE49-F238E27FC236}">
                <a16:creationId xmlns:a16="http://schemas.microsoft.com/office/drawing/2014/main" id="{5CE808CE-92B8-BFCA-CCD7-1465C999E8F8}"/>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454E6A00-1592-0BA0-04D5-50167E3FAA9B}"/>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Ringhals</a:t>
            </a:r>
            <a:r>
              <a:rPr lang="de-DE" altLang="de-DE" dirty="0"/>
              <a:t>, </a:t>
            </a:r>
            <a:r>
              <a:rPr lang="de-DE" altLang="de-DE" dirty="0" err="1"/>
              <a:t>Oskarshamn</a:t>
            </a:r>
            <a:r>
              <a:rPr lang="de-DE" altLang="de-DE" dirty="0"/>
              <a:t> and </a:t>
            </a:r>
            <a:r>
              <a:rPr lang="de-DE" altLang="de-DE" dirty="0" err="1"/>
              <a:t>Forsmark</a:t>
            </a:r>
            <a:r>
              <a:rPr lang="de-DE" altLang="de-DE" dirty="0"/>
              <a:t>,  March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544E0B26-CC93-AFB3-CE83-10915A196DA9}"/>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252544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30639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Block-</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Diagram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r>
              <a:rPr lang="de-DE" dirty="0" err="1">
                <a:solidFill>
                  <a:srgbClr val="00B050"/>
                </a:solidFill>
              </a:rPr>
              <a:t>Electrical</a:t>
            </a:r>
            <a:r>
              <a:rPr lang="de-DE" dirty="0">
                <a:solidFill>
                  <a:srgbClr val="00B050"/>
                </a:solidFill>
              </a:rPr>
              <a:t> </a:t>
            </a:r>
            <a:r>
              <a:rPr lang="de-DE" dirty="0" err="1">
                <a:solidFill>
                  <a:srgbClr val="00B050"/>
                </a:solidFill>
              </a:rPr>
              <a:t>Grid</a:t>
            </a:r>
            <a:endParaRPr lang="de-DE" dirty="0">
              <a:solidFill>
                <a:srgbClr val="00B050"/>
              </a:solidFill>
            </a:endParaRPr>
          </a:p>
          <a:p>
            <a:endParaRPr lang="de-DE" dirty="0"/>
          </a:p>
          <a:p>
            <a:endParaRPr lang="de-DE" dirty="0"/>
          </a:p>
          <a:p>
            <a:endParaRPr lang="de-DE" dirty="0"/>
          </a:p>
          <a:p>
            <a:endParaRPr lang="de-DE" dirty="0"/>
          </a:p>
          <a:p>
            <a:endParaRPr lang="de-DE" dirty="0"/>
          </a:p>
          <a:p>
            <a:endParaRPr lang="de-DE" dirty="0">
              <a:solidFill>
                <a:srgbClr val="FF0000"/>
              </a:solidFill>
            </a:endParaRPr>
          </a:p>
          <a:p>
            <a:r>
              <a:rPr lang="de-DE" dirty="0" err="1">
                <a:solidFill>
                  <a:srgbClr val="FF0000"/>
                </a:solidFill>
              </a:rPr>
              <a:t>Electrical</a:t>
            </a:r>
            <a:endParaRPr lang="de-DE" dirty="0">
              <a:solidFill>
                <a:srgbClr val="FF0000"/>
              </a:solidFill>
            </a:endParaRPr>
          </a:p>
          <a:p>
            <a:r>
              <a:rPr lang="de-DE" dirty="0">
                <a:solidFill>
                  <a:srgbClr val="FF0000"/>
                </a:solidFill>
              </a:rPr>
              <a:t>Components </a:t>
            </a:r>
            <a:r>
              <a:rPr lang="de-DE" dirty="0" err="1">
                <a:solidFill>
                  <a:srgbClr val="FF0000"/>
                </a:solidFill>
              </a:rPr>
              <a:t>of</a:t>
            </a:r>
            <a:endParaRPr lang="de-DE" dirty="0">
              <a:solidFill>
                <a:srgbClr val="FF0000"/>
              </a:solidFill>
            </a:endParaRPr>
          </a:p>
          <a:p>
            <a:r>
              <a:rPr lang="de-DE" dirty="0">
                <a:solidFill>
                  <a:srgbClr val="FF0000"/>
                </a:solidFill>
              </a:rPr>
              <a:t>Turbogenerator</a:t>
            </a:r>
          </a:p>
          <a:p>
            <a:endParaRPr lang="de-DE" dirty="0"/>
          </a:p>
          <a:p>
            <a:endParaRPr lang="de-DE" dirty="0"/>
          </a:p>
          <a:p>
            <a:endParaRPr lang="de-DE" dirty="0"/>
          </a:p>
          <a:p>
            <a:endParaRPr lang="de-DE" dirty="0"/>
          </a:p>
          <a:p>
            <a:endParaRPr lang="de-DE" dirty="0"/>
          </a:p>
          <a:p>
            <a:r>
              <a:rPr lang="de-DE" dirty="0" err="1">
                <a:solidFill>
                  <a:srgbClr val="0000FF"/>
                </a:solidFill>
              </a:rPr>
              <a:t>Mechanical</a:t>
            </a:r>
            <a:r>
              <a:rPr lang="de-DE" dirty="0">
                <a:solidFill>
                  <a:srgbClr val="0000FF"/>
                </a:solidFill>
              </a:rPr>
              <a:t> </a:t>
            </a:r>
          </a:p>
          <a:p>
            <a:r>
              <a:rPr lang="de-DE" dirty="0">
                <a:solidFill>
                  <a:srgbClr val="0000FF"/>
                </a:solidFill>
              </a:rPr>
              <a:t>Components </a:t>
            </a:r>
            <a:r>
              <a:rPr lang="de-DE" dirty="0" err="1">
                <a:solidFill>
                  <a:srgbClr val="0000FF"/>
                </a:solidFill>
              </a:rPr>
              <a:t>of</a:t>
            </a:r>
            <a:endParaRPr lang="de-DE" dirty="0">
              <a:solidFill>
                <a:srgbClr val="0000FF"/>
              </a:solidFill>
            </a:endParaRPr>
          </a:p>
          <a:p>
            <a:r>
              <a:rPr lang="de-DE" dirty="0">
                <a:solidFill>
                  <a:srgbClr val="0000FF"/>
                </a:solidFill>
              </a:rPr>
              <a:t>Turbogenerator</a:t>
            </a:r>
          </a:p>
          <a:p>
            <a:endParaRPr lang="de-DE" dirty="0"/>
          </a:p>
        </p:txBody>
      </p:sp>
    </p:spTree>
    <p:extLst>
      <p:ext uri="{BB962C8B-B14F-4D97-AF65-F5344CB8AC3E}">
        <p14:creationId xmlns:p14="http://schemas.microsoft.com/office/powerpoint/2010/main" val="52463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Modelling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97706" y="78860"/>
            <a:ext cx="9867587"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97706" y="1488660"/>
            <a:ext cx="11003298" cy="4893647"/>
          </a:xfrm>
          <a:prstGeom prst="rect">
            <a:avLst/>
          </a:prstGeom>
          <a:noFill/>
        </p:spPr>
        <p:txBody>
          <a:bodyPr wrap="square" rtlCol="0">
            <a:spAutoFit/>
          </a:bodyPr>
          <a:lstStyle/>
          <a:p>
            <a:r>
              <a:rPr lang="de-DE" sz="2400" dirty="0" err="1">
                <a:solidFill>
                  <a:srgbClr val="0000FF"/>
                </a:solidFill>
                <a:latin typeface="+mn-lt"/>
              </a:rPr>
              <a:t>Subsynchronous</a:t>
            </a:r>
            <a:r>
              <a:rPr lang="de-DE" sz="2400" dirty="0">
                <a:solidFill>
                  <a:srgbClr val="0000FF"/>
                </a:solidFill>
                <a:latin typeface="+mn-lt"/>
              </a:rPr>
              <a:t> </a:t>
            </a:r>
            <a:r>
              <a:rPr lang="de-DE" sz="2400" dirty="0" err="1">
                <a:solidFill>
                  <a:srgbClr val="0000FF"/>
                </a:solidFill>
                <a:latin typeface="+mn-lt"/>
              </a:rPr>
              <a:t>Resonances</a:t>
            </a:r>
            <a:r>
              <a:rPr lang="de-DE" sz="2400" dirty="0">
                <a:solidFill>
                  <a:srgbClr val="0000FF"/>
                </a:solidFill>
                <a:latin typeface="+mn-lt"/>
              </a:rPr>
              <a:t> </a:t>
            </a:r>
            <a:r>
              <a:rPr lang="de-DE" sz="2400" b="0" dirty="0" err="1">
                <a:latin typeface="+mn-lt"/>
              </a:rPr>
              <a:t>are</a:t>
            </a:r>
            <a:r>
              <a:rPr lang="de-DE" sz="2400" b="0" dirty="0">
                <a:latin typeface="+mn-lt"/>
              </a:rPr>
              <a:t> </a:t>
            </a:r>
            <a:r>
              <a:rPr lang="de-DE" sz="2400" b="0" dirty="0" err="1">
                <a:latin typeface="+mn-lt"/>
              </a:rPr>
              <a:t>oscillations</a:t>
            </a:r>
            <a:r>
              <a:rPr lang="de-DE" sz="2400" b="0" dirty="0">
                <a:latin typeface="+mn-lt"/>
              </a:rPr>
              <a:t> 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b="0" dirty="0">
                <a:latin typeface="+mn-lt"/>
              </a:rPr>
              <a:t> and </a:t>
            </a:r>
            <a:r>
              <a:rPr lang="de-DE" sz="2400" dirty="0" err="1">
                <a:solidFill>
                  <a:srgbClr val="0000FF"/>
                </a:solidFill>
                <a:latin typeface="+mn-lt"/>
              </a:rPr>
              <a:t>mechanica</a:t>
            </a:r>
            <a:r>
              <a:rPr lang="de-DE" sz="2400" dirty="0" err="1">
                <a:latin typeface="+mn-lt"/>
              </a:rPr>
              <a:t>l</a:t>
            </a:r>
            <a:r>
              <a:rPr lang="de-DE" sz="2400" dirty="0">
                <a:latin typeface="+mn-lt"/>
              </a:rPr>
              <a:t> </a:t>
            </a:r>
            <a:r>
              <a:rPr lang="de-DE" sz="2400" b="0" dirty="0" err="1">
                <a:latin typeface="+mn-lt"/>
              </a:rPr>
              <a:t>systems</a:t>
            </a:r>
            <a:r>
              <a:rPr lang="de-DE" sz="2400" dirty="0">
                <a:latin typeface="+mn-lt"/>
              </a:rPr>
              <a:t>, </a:t>
            </a:r>
            <a:r>
              <a:rPr lang="de-DE" sz="2400" b="0" dirty="0" err="1">
                <a:latin typeface="+mn-lt"/>
              </a:rPr>
              <a:t>which</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occur</a:t>
            </a:r>
            <a:r>
              <a:rPr lang="de-DE" sz="2400" b="0" dirty="0">
                <a:latin typeface="+mn-lt"/>
              </a:rPr>
              <a:t> </a:t>
            </a:r>
            <a:r>
              <a:rPr lang="de-DE" sz="2400" b="0" dirty="0" err="1">
                <a:latin typeface="+mn-lt"/>
              </a:rPr>
              <a:t>when</a:t>
            </a:r>
            <a:r>
              <a:rPr lang="de-DE" sz="2400" b="0" dirty="0">
                <a:latin typeface="+mn-lt"/>
              </a:rPr>
              <a:t> </a:t>
            </a:r>
            <a:r>
              <a:rPr lang="de-DE" sz="2400" b="0" dirty="0" err="1">
                <a:latin typeface="+mn-lt"/>
              </a:rPr>
              <a:t>turbine</a:t>
            </a:r>
            <a:r>
              <a:rPr lang="de-DE" sz="2400" b="0" dirty="0">
                <a:latin typeface="+mn-lt"/>
              </a:rPr>
              <a:t> </a:t>
            </a:r>
            <a:r>
              <a:rPr lang="de-DE" sz="2400" b="0" dirty="0" err="1">
                <a:latin typeface="+mn-lt"/>
              </a:rPr>
              <a:t>generator</a:t>
            </a:r>
            <a:r>
              <a:rPr lang="de-DE" sz="2400" b="0" dirty="0">
                <a:latin typeface="+mn-lt"/>
              </a:rPr>
              <a:t> </a:t>
            </a:r>
            <a:r>
              <a:rPr lang="de-DE" sz="2400" b="0" dirty="0" err="1">
                <a:latin typeface="+mn-lt"/>
              </a:rPr>
              <a:t>units</a:t>
            </a:r>
            <a:r>
              <a:rPr lang="de-DE" sz="2400" b="0" dirty="0">
                <a:latin typeface="+mn-lt"/>
              </a:rPr>
              <a:t> </a:t>
            </a:r>
            <a:r>
              <a:rPr lang="de-DE" sz="2400" b="0" dirty="0" err="1">
                <a:latin typeface="+mn-lt"/>
              </a:rPr>
              <a:t>feed</a:t>
            </a:r>
            <a:r>
              <a:rPr lang="de-DE" sz="2400" b="0" dirty="0">
                <a:latin typeface="+mn-lt"/>
              </a:rPr>
              <a:t> </a:t>
            </a:r>
            <a:r>
              <a:rPr lang="de-DE" sz="2400" b="0" dirty="0" err="1">
                <a:latin typeface="+mn-lt"/>
              </a:rPr>
              <a:t>into</a:t>
            </a:r>
            <a:r>
              <a:rPr lang="de-DE" sz="2400" b="0" dirty="0">
                <a:latin typeface="+mn-lt"/>
              </a:rPr>
              <a:t> a </a:t>
            </a:r>
            <a:r>
              <a:rPr lang="de-DE" sz="2400" b="0" dirty="0" err="1">
                <a:latin typeface="+mn-lt"/>
              </a:rPr>
              <a:t>network,the</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which</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compensated</a:t>
            </a:r>
            <a:r>
              <a:rPr lang="de-DE" sz="2400" b="0" dirty="0">
                <a:latin typeface="+mn-lt"/>
              </a:rPr>
              <a:t> by </a:t>
            </a:r>
            <a:r>
              <a:rPr lang="de-DE" sz="2400" b="0" dirty="0" err="1">
                <a:latin typeface="+mn-lt"/>
              </a:rPr>
              <a:t>series</a:t>
            </a:r>
            <a:r>
              <a:rPr lang="de-DE" sz="2400" b="0" dirty="0">
                <a:latin typeface="+mn-lt"/>
              </a:rPr>
              <a:t> </a:t>
            </a:r>
            <a:r>
              <a:rPr lang="de-DE" sz="2400" b="0" dirty="0" err="1">
                <a:latin typeface="+mn-lt"/>
              </a:rPr>
              <a:t>capacitors</a:t>
            </a:r>
            <a:r>
              <a:rPr lang="de-DE" sz="2400" b="0" dirty="0">
                <a:latin typeface="+mn-lt"/>
              </a:rPr>
              <a:t>.</a:t>
            </a:r>
          </a:p>
          <a:p>
            <a:endParaRPr lang="de-DE" sz="2400" b="0" dirty="0">
              <a:latin typeface="+mn-lt"/>
            </a:endParaRPr>
          </a:p>
          <a:p>
            <a:r>
              <a:rPr lang="de-DE" sz="2400" b="0" dirty="0" err="1">
                <a:latin typeface="+mn-lt"/>
              </a:rPr>
              <a:t>Triggered</a:t>
            </a:r>
            <a:r>
              <a:rPr lang="de-DE" sz="2400" b="0" dirty="0">
                <a:latin typeface="+mn-lt"/>
              </a:rPr>
              <a:t> by a</a:t>
            </a:r>
            <a:r>
              <a:rPr lang="de-DE" sz="2400" b="0" dirty="0">
                <a:solidFill>
                  <a:srgbClr val="FF0000"/>
                </a:solidFill>
                <a:latin typeface="+mn-lt"/>
              </a:rPr>
              <a:t> </a:t>
            </a:r>
            <a:r>
              <a:rPr lang="de-DE" sz="2400" dirty="0">
                <a:solidFill>
                  <a:srgbClr val="FF0000"/>
                </a:solidFill>
                <a:latin typeface="+mn-lt"/>
              </a:rPr>
              <a:t>fault </a:t>
            </a:r>
            <a:r>
              <a:rPr lang="de-DE" sz="2400" b="0" dirty="0">
                <a:latin typeface="+mn-lt"/>
              </a:rPr>
              <a:t>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system</a:t>
            </a:r>
            <a:r>
              <a:rPr lang="de-DE" sz="2400" dirty="0">
                <a:solidFill>
                  <a:srgbClr val="FF0000"/>
                </a:solidFill>
                <a:latin typeface="+mn-lt"/>
              </a:rPr>
              <a:t>, </a:t>
            </a:r>
            <a:r>
              <a:rPr lang="de-DE" sz="2400" b="0" dirty="0" err="1">
                <a:latin typeface="+mn-lt"/>
              </a:rPr>
              <a:t>representing</a:t>
            </a:r>
            <a:r>
              <a:rPr lang="de-DE" sz="2400" b="0" dirty="0">
                <a:latin typeface="+mn-lt"/>
              </a:rPr>
              <a:t> an </a:t>
            </a:r>
            <a:r>
              <a:rPr lang="de-DE" sz="2400" b="0" dirty="0" err="1">
                <a:latin typeface="+mn-lt"/>
              </a:rPr>
              <a:t>electrical</a:t>
            </a:r>
            <a:r>
              <a:rPr lang="de-DE" sz="2400" b="0" dirty="0">
                <a:latin typeface="+mn-lt"/>
              </a:rPr>
              <a:t> resonant </a:t>
            </a:r>
            <a:r>
              <a:rPr lang="de-DE" sz="2400" b="0" dirty="0" err="1">
                <a:latin typeface="+mn-lt"/>
              </a:rPr>
              <a:t>circuit</a:t>
            </a:r>
            <a:r>
              <a:rPr lang="de-DE" sz="2400" b="0" dirty="0">
                <a:latin typeface="+mn-lt"/>
              </a:rPr>
              <a:t>, </a:t>
            </a:r>
            <a:r>
              <a:rPr lang="de-DE" sz="2400" b="0" dirty="0" err="1">
                <a:latin typeface="+mn-lt"/>
              </a:rPr>
              <a:t>there</a:t>
            </a:r>
            <a:r>
              <a:rPr lang="de-DE" sz="2400" b="0" dirty="0">
                <a:latin typeface="+mn-lt"/>
              </a:rPr>
              <a:t> </a:t>
            </a:r>
            <a:r>
              <a:rPr lang="de-DE" sz="2400" b="0" dirty="0" err="1">
                <a:latin typeface="+mn-lt"/>
              </a:rPr>
              <a:t>is</a:t>
            </a:r>
            <a:r>
              <a:rPr lang="de-DE" sz="2400" b="0" dirty="0">
                <a:latin typeface="+mn-lt"/>
              </a:rPr>
              <a:t> an </a:t>
            </a:r>
            <a:r>
              <a:rPr lang="de-DE" sz="2400" dirty="0" err="1">
                <a:solidFill>
                  <a:srgbClr val="0000FF"/>
                </a:solidFill>
                <a:latin typeface="+mn-lt"/>
              </a:rPr>
              <a:t>exchange</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energy</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shaft</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inductive</a:t>
            </a:r>
            <a:r>
              <a:rPr lang="de-DE" sz="2400" b="0" dirty="0">
                <a:latin typeface="+mn-lt"/>
              </a:rPr>
              <a:t> and </a:t>
            </a:r>
            <a:r>
              <a:rPr lang="de-DE" sz="2400" b="0" dirty="0" err="1">
                <a:latin typeface="+mn-lt"/>
              </a:rPr>
              <a:t>capacitive</a:t>
            </a:r>
            <a:r>
              <a:rPr lang="de-DE" sz="2400" b="0" dirty="0">
                <a:latin typeface="+mn-lt"/>
              </a:rPr>
              <a:t> </a:t>
            </a:r>
            <a:r>
              <a:rPr lang="de-DE" sz="2400" b="0" dirty="0" err="1">
                <a:latin typeface="+mn-lt"/>
              </a:rPr>
              <a:t>elements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generator</a:t>
            </a:r>
            <a:r>
              <a:rPr lang="de-DE" sz="2400" dirty="0">
                <a:solidFill>
                  <a:srgbClr val="FF0000"/>
                </a:solidFill>
                <a:latin typeface="+mn-lt"/>
              </a:rPr>
              <a:t>,</a:t>
            </a:r>
            <a:r>
              <a:rPr lang="de-DE" sz="2400" dirty="0">
                <a:latin typeface="+mn-lt"/>
              </a:rPr>
              <a:t> </a:t>
            </a:r>
            <a:r>
              <a:rPr lang="de-DE" sz="2400" dirty="0" err="1">
                <a:solidFill>
                  <a:srgbClr val="FF0000"/>
                </a:solidFill>
                <a:latin typeface="+mn-lt"/>
              </a:rPr>
              <a:t>transformer</a:t>
            </a:r>
            <a:r>
              <a:rPr lang="de-DE" sz="2400" dirty="0">
                <a:solidFill>
                  <a:srgbClr val="FF0000"/>
                </a:solidFill>
                <a:latin typeface="+mn-lt"/>
              </a:rPr>
              <a:t>,</a:t>
            </a:r>
            <a:r>
              <a:rPr lang="de-DE" sz="2400" b="0" dirty="0">
                <a:solidFill>
                  <a:srgbClr val="FF0000"/>
                </a:solidFill>
                <a:latin typeface="+mn-lt"/>
              </a:rPr>
              <a:t> </a:t>
            </a:r>
            <a:r>
              <a:rPr lang="de-DE" sz="2400" dirty="0" err="1">
                <a:solidFill>
                  <a:srgbClr val="FF0000"/>
                </a:solidFill>
                <a:latin typeface="+mn-lt"/>
              </a:rPr>
              <a:t>line</a:t>
            </a:r>
            <a:r>
              <a:rPr lang="de-DE" sz="2400" dirty="0">
                <a:solidFill>
                  <a:srgbClr val="FF0000"/>
                </a:solidFill>
                <a:latin typeface="+mn-lt"/>
              </a:rPr>
              <a:t>, network“ </a:t>
            </a:r>
            <a:r>
              <a:rPr lang="de-DE" sz="2400" dirty="0" err="1">
                <a:solidFill>
                  <a:srgbClr val="FF0000"/>
                </a:solidFill>
                <a:latin typeface="+mn-lt"/>
              </a:rPr>
              <a:t>circuit</a:t>
            </a:r>
            <a:r>
              <a:rPr lang="de-DE" sz="2400" dirty="0">
                <a:solidFill>
                  <a:srgbClr val="0000FF"/>
                </a:solidFill>
                <a:latin typeface="+mn-lt"/>
              </a:rPr>
              <a:t> </a:t>
            </a:r>
            <a:r>
              <a:rPr lang="de-DE" sz="2400" b="0" dirty="0">
                <a:solidFill>
                  <a:srgbClr val="FF0000"/>
                </a:solidFill>
                <a:latin typeface="+mn-lt"/>
              </a:rPr>
              <a:t>.</a:t>
            </a:r>
          </a:p>
          <a:p>
            <a:endParaRPr lang="de-DE" sz="2400" b="0" dirty="0">
              <a:latin typeface="+mn-lt"/>
            </a:endParaRPr>
          </a:p>
          <a:p>
            <a:r>
              <a:rPr lang="de-DE" sz="2400" b="0" dirty="0">
                <a:latin typeface="+mn-lt"/>
              </a:rPr>
              <a:t>The </a:t>
            </a:r>
            <a:r>
              <a:rPr lang="de-DE" sz="2400" b="0" dirty="0" err="1">
                <a:latin typeface="+mn-lt"/>
              </a:rPr>
              <a:t>resulting</a:t>
            </a:r>
            <a:r>
              <a:rPr lang="de-DE" sz="2400" b="0" dirty="0">
                <a:latin typeface="+mn-lt"/>
              </a:rPr>
              <a:t> </a:t>
            </a:r>
            <a:r>
              <a:rPr lang="de-DE" sz="2400" b="0" dirty="0" err="1">
                <a:latin typeface="+mn-lt"/>
              </a:rPr>
              <a:t>currents</a:t>
            </a:r>
            <a:r>
              <a:rPr lang="de-DE" sz="2400" b="0" dirty="0">
                <a:latin typeface="+mn-lt"/>
              </a:rPr>
              <a:t> </a:t>
            </a:r>
            <a:r>
              <a:rPr lang="de-DE" sz="2400" b="0" dirty="0" err="1">
                <a:latin typeface="+mn-lt"/>
              </a:rPr>
              <a:t>generate</a:t>
            </a:r>
            <a:r>
              <a:rPr lang="de-DE" sz="2400" b="0" dirty="0">
                <a:latin typeface="+mn-lt"/>
              </a:rPr>
              <a:t> </a:t>
            </a:r>
            <a:r>
              <a:rPr lang="de-DE" sz="2400" dirty="0" err="1">
                <a:solidFill>
                  <a:srgbClr val="FF0000"/>
                </a:solidFill>
                <a:latin typeface="+mn-lt"/>
              </a:rPr>
              <a:t>low</a:t>
            </a:r>
            <a:r>
              <a:rPr lang="de-DE" sz="2400" dirty="0">
                <a:solidFill>
                  <a:srgbClr val="FF0000"/>
                </a:solidFill>
                <a:latin typeface="+mn-lt"/>
              </a:rPr>
              <a:t> </a:t>
            </a:r>
            <a:r>
              <a:rPr lang="de-DE" sz="2400" dirty="0" err="1">
                <a:solidFill>
                  <a:srgbClr val="FF0000"/>
                </a:solidFill>
                <a:latin typeface="+mn-lt"/>
              </a:rPr>
              <a:t>frequency</a:t>
            </a:r>
            <a:r>
              <a:rPr lang="de-DE" sz="2400" dirty="0">
                <a:solidFill>
                  <a:srgbClr val="FF0000"/>
                </a:solidFill>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torques</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t>
            </a:r>
            <a:r>
              <a:rPr lang="de-DE" sz="2400" dirty="0" err="1">
                <a:solidFill>
                  <a:srgbClr val="FF0000"/>
                </a:solidFill>
                <a:latin typeface="+mn-lt"/>
              </a:rPr>
              <a:t>air</a:t>
            </a:r>
            <a:r>
              <a:rPr lang="de-DE" sz="2400" dirty="0">
                <a:solidFill>
                  <a:srgbClr val="FF0000"/>
                </a:solidFill>
                <a:latin typeface="+mn-lt"/>
              </a:rPr>
              <a:t> </a:t>
            </a:r>
            <a:r>
              <a:rPr lang="de-DE" sz="2400" dirty="0" err="1">
                <a:solidFill>
                  <a:srgbClr val="FF0000"/>
                </a:solidFill>
                <a:latin typeface="+mn-lt"/>
              </a:rPr>
              <a:t>gap</a:t>
            </a:r>
            <a:r>
              <a:rPr lang="de-DE" sz="2400" b="0" dirty="0">
                <a:latin typeface="+mn-lt"/>
              </a:rPr>
              <a:t>. </a:t>
            </a:r>
            <a:r>
              <a:rPr lang="de-DE" sz="2400" b="0" dirty="0" err="1">
                <a:latin typeface="+mn-lt"/>
              </a:rPr>
              <a:t>If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these</a:t>
            </a:r>
            <a:r>
              <a:rPr lang="de-DE" sz="2400" b="0" dirty="0">
                <a:latin typeface="+mn-lt"/>
              </a:rPr>
              <a:t> </a:t>
            </a:r>
            <a:r>
              <a:rPr lang="de-DE" sz="2400" b="0" dirty="0" err="1">
                <a:latin typeface="+mn-lt"/>
              </a:rPr>
              <a:t>torques</a:t>
            </a:r>
            <a:r>
              <a:rPr lang="de-DE" sz="2400" b="0" dirty="0">
                <a:latin typeface="+mn-lt"/>
              </a:rPr>
              <a:t> </a:t>
            </a:r>
            <a:r>
              <a:rPr lang="de-DE" sz="2400" b="0" dirty="0" err="1">
                <a:latin typeface="+mn-lt"/>
              </a:rPr>
              <a:t>are</a:t>
            </a:r>
            <a:r>
              <a:rPr lang="de-DE" sz="2400" b="0" dirty="0">
                <a:latin typeface="+mn-lt"/>
              </a:rPr>
              <a:t> in </a:t>
            </a:r>
            <a:r>
              <a:rPr lang="de-DE" sz="2400" b="0" dirty="0" err="1">
                <a:latin typeface="+mn-lt"/>
              </a:rPr>
              <a:t>the</a:t>
            </a:r>
            <a:r>
              <a:rPr lang="de-DE" sz="2400" b="0" dirty="0">
                <a:latin typeface="+mn-lt"/>
              </a:rPr>
              <a:t> </a:t>
            </a:r>
          </a:p>
          <a:p>
            <a:r>
              <a:rPr lang="de-DE" sz="2400" b="0" dirty="0" err="1">
                <a:latin typeface="+mn-lt"/>
              </a:rPr>
              <a:t>vicinity</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lowest</a:t>
            </a:r>
            <a:r>
              <a:rPr lang="de-DE" sz="2400" b="0" dirty="0">
                <a:latin typeface="+mn-lt"/>
              </a:rPr>
              <a:t> </a:t>
            </a:r>
            <a:r>
              <a:rPr lang="de-DE" sz="2400" b="0" dirty="0" err="1">
                <a:latin typeface="+mn-lt"/>
              </a:rPr>
              <a:t>torsional</a:t>
            </a:r>
            <a:r>
              <a:rPr lang="de-DE" sz="2400" b="0" dirty="0">
                <a:latin typeface="+mn-lt"/>
              </a:rPr>
              <a:t> </a:t>
            </a:r>
            <a:r>
              <a:rPr lang="de-DE" sz="2400" b="0" dirty="0" err="1">
                <a:latin typeface="+mn-lt"/>
              </a:rPr>
              <a:t>natural</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then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a:t>
            </a:r>
            <a:r>
              <a:rPr lang="de-DE" sz="2400" b="0" dirty="0" err="1">
                <a:latin typeface="+mn-lt"/>
              </a:rPr>
              <a:t>assembly</a:t>
            </a:r>
            <a:r>
              <a:rPr lang="de-DE" sz="2400" b="0" dirty="0">
                <a:latin typeface="+mn-lt"/>
              </a:rPr>
              <a:t> will </a:t>
            </a:r>
            <a:r>
              <a:rPr lang="de-DE" sz="2400" b="0" dirty="0" err="1">
                <a:latin typeface="+mn-lt"/>
              </a:rPr>
              <a:t>be</a:t>
            </a:r>
            <a:r>
              <a:rPr lang="de-DE" sz="2400" b="0" dirty="0">
                <a:latin typeface="+mn-lt"/>
              </a:rPr>
              <a:t> </a:t>
            </a:r>
            <a:r>
              <a:rPr lang="de-DE" sz="2400" b="0" dirty="0" err="1">
                <a:latin typeface="+mn-lt"/>
              </a:rPr>
              <a:t>excited</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strong resonant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b="0" dirty="0">
                <a:latin typeface="+mn-lt"/>
              </a:rPr>
              <a:t>. </a:t>
            </a:r>
          </a:p>
        </p:txBody>
      </p:sp>
    </p:spTree>
    <p:extLst>
      <p:ext uri="{BB962C8B-B14F-4D97-AF65-F5344CB8AC3E}">
        <p14:creationId xmlns:p14="http://schemas.microsoft.com/office/powerpoint/2010/main" val="29069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17A04385-8436-370A-063A-954956A0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39" y="1595252"/>
            <a:ext cx="92567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86C01055-1FB8-5665-2F8D-FE35A032B912}"/>
              </a:ext>
            </a:extLst>
          </p:cNvPr>
          <p:cNvSpPr txBox="1"/>
          <p:nvPr/>
        </p:nvSpPr>
        <p:spPr>
          <a:xfrm>
            <a:off x="858381" y="33762"/>
            <a:ext cx="957593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cxnSp>
        <p:nvCxnSpPr>
          <p:cNvPr id="7" name="Gerader Verbinder 6">
            <a:extLst>
              <a:ext uri="{FF2B5EF4-FFF2-40B4-BE49-F238E27FC236}">
                <a16:creationId xmlns:a16="http://schemas.microsoft.com/office/drawing/2014/main" id="{5AD13D3A-5ABC-3E6F-3D14-D6C1B518A8D1}"/>
              </a:ext>
            </a:extLst>
          </p:cNvPr>
          <p:cNvCxnSpPr/>
          <p:nvPr/>
        </p:nvCxnSpPr>
        <p:spPr>
          <a:xfrm>
            <a:off x="1889628" y="2654300"/>
            <a:ext cx="2174372"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A70E100-A4D1-59CD-CE52-A02A5EC1E3FD}"/>
              </a:ext>
            </a:extLst>
          </p:cNvPr>
          <p:cNvCxnSpPr/>
          <p:nvPr/>
        </p:nvCxnSpPr>
        <p:spPr>
          <a:xfrm>
            <a:off x="7061200" y="2641600"/>
            <a:ext cx="2222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72306" y="105103"/>
            <a:ext cx="972457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72306" y="1971260"/>
            <a:ext cx="11003298"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The „</a:t>
            </a:r>
            <a:r>
              <a:rPr kumimoji="0" lang="de-DE" sz="2400" b="1" i="0" u="none" strike="noStrike" kern="1200" cap="none" spc="0" normalizeH="0" baseline="0" noProof="0" dirty="0" err="1">
                <a:ln>
                  <a:noFill/>
                </a:ln>
                <a:solidFill>
                  <a:srgbClr val="FF0000"/>
                </a:solidFill>
                <a:effectLst/>
                <a:uLnTx/>
                <a:uFillTx/>
                <a:latin typeface="Arial"/>
                <a:ea typeface="+mn-ea"/>
                <a:cs typeface="+mn-cs"/>
              </a:rPr>
              <a:t>electro</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dependent</a:t>
            </a:r>
            <a:r>
              <a:rPr kumimoji="0" lang="de-DE" sz="2400" b="0" i="0" u="none" strike="noStrike" kern="1200" cap="none" spc="0" normalizeH="0" baseline="0" noProof="0" dirty="0">
                <a:ln>
                  <a:noFill/>
                </a:ln>
                <a:effectLst/>
                <a:uLnTx/>
                <a:uFillTx/>
                <a:latin typeface="Arial"/>
                <a:ea typeface="+mn-ea"/>
                <a:cs typeface="+mn-cs"/>
              </a:rPr>
              <a:t> on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parameters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generally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negative. In </a:t>
            </a:r>
            <a:r>
              <a:rPr kumimoji="0" lang="de-DE" sz="2400" b="0" i="0" u="none" strike="noStrike" kern="1200" cap="none" spc="0" normalizeH="0" baseline="0" noProof="0" dirty="0" err="1">
                <a:ln>
                  <a:noFill/>
                </a:ln>
                <a:effectLst/>
                <a:uLnTx/>
                <a:uFillTx/>
                <a:latin typeface="Arial"/>
                <a:ea typeface="+mn-ea"/>
                <a:cs typeface="+mn-cs"/>
              </a:rPr>
              <a:t>case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an </a:t>
            </a:r>
            <a:r>
              <a:rPr kumimoji="0" lang="de-DE" sz="2400" b="0" i="0" u="none" strike="noStrike" kern="1200" cap="none" spc="0" normalizeH="0" baseline="0" noProof="0" dirty="0" err="1">
                <a:ln>
                  <a:noFill/>
                </a:ln>
                <a:effectLst/>
                <a:uLnTx/>
                <a:uFillTx/>
                <a:latin typeface="Arial"/>
                <a:ea typeface="+mn-ea"/>
                <a:cs typeface="+mn-cs"/>
              </a:rPr>
              <a:t>increase</a:t>
            </a:r>
            <a:r>
              <a:rPr kumimoji="0" lang="de-DE" sz="2400" b="0" i="0" u="none" strike="noStrike" kern="1200" cap="none" spc="0" normalizeH="0" baseline="0" noProof="0" dirty="0">
                <a:ln>
                  <a:noFill/>
                </a:ln>
                <a:effectLst/>
                <a:uLnTx/>
                <a:uFillTx/>
                <a:latin typeface="Arial"/>
                <a:ea typeface="+mn-ea"/>
                <a:cs typeface="+mn-cs"/>
              </a:rPr>
              <a:t> </a:t>
            </a:r>
            <a:r>
              <a:rPr lang="de-DE" sz="2400" b="0" dirty="0" err="1">
                <a:latin typeface="Arial"/>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torsional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vibrations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FF0000"/>
                </a:solidFill>
                <a:effectLst/>
                <a:uLnTx/>
                <a:uFillTx/>
                <a:latin typeface="Arial"/>
                <a:ea typeface="+mn-ea"/>
                <a:cs typeface="+mn-cs"/>
              </a:rPr>
              <a:t>instability</a:t>
            </a:r>
            <a:r>
              <a:rPr kumimoji="0" lang="de-DE" sz="2400" b="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may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lead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impermissibly</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high </a:t>
            </a:r>
            <a:r>
              <a:rPr kumimoji="0" lang="de-DE" sz="2400" i="0" u="none" strike="noStrike" kern="1200" cap="none" spc="0" normalizeH="0" baseline="0" noProof="0" dirty="0" err="1">
                <a:ln>
                  <a:noFill/>
                </a:ln>
                <a:solidFill>
                  <a:srgbClr val="0000FF"/>
                </a:solidFill>
                <a:effectLst/>
                <a:uLnTx/>
                <a:uFillTx/>
                <a:latin typeface="Arial"/>
                <a:ea typeface="+mn-ea"/>
                <a:cs typeface="+mn-cs"/>
              </a:rPr>
              <a:t>stresses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and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damage</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Subsynchronous</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b="0" dirty="0" err="1">
                <a:solidFill>
                  <a:srgbClr val="000000"/>
                </a:solidFill>
                <a:latin typeface="Arial"/>
              </a:rPr>
              <a:t>Phenomena</a:t>
            </a:r>
            <a:r>
              <a:rPr lang="de-DE" sz="2400" b="0" dirty="0">
                <a:solidFill>
                  <a:srgbClr val="000000"/>
                </a:solidFill>
                <a:latin typeface="Arial"/>
              </a:rPr>
              <a:t>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absolutely</a:t>
            </a:r>
            <a:r>
              <a:rPr lang="de-DE" sz="2400" b="0" dirty="0">
                <a:solidFill>
                  <a:srgbClr val="000000"/>
                </a:solidFill>
                <a:latin typeface="Arial"/>
              </a:rPr>
              <a:t> </a:t>
            </a:r>
            <a:r>
              <a:rPr lang="de-DE" sz="2400" b="0" dirty="0" err="1">
                <a:solidFill>
                  <a:srgbClr val="000000"/>
                </a:solidFill>
                <a:latin typeface="Arial"/>
              </a:rPr>
              <a:t>necessary</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investigate</a:t>
            </a:r>
            <a:r>
              <a:rPr lang="de-DE" sz="2400" b="0" dirty="0">
                <a:solidFill>
                  <a:srgbClr val="000000"/>
                </a:solidFill>
                <a:latin typeface="Arial"/>
              </a:rPr>
              <a:t> (</a:t>
            </a:r>
            <a:r>
              <a:rPr lang="de-DE" sz="2400" b="0" dirty="0" err="1">
                <a:solidFill>
                  <a:srgbClr val="000000"/>
                </a:solidFill>
                <a:latin typeface="Arial"/>
              </a:rPr>
              <a:t>simulate</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greatest</a:t>
            </a:r>
            <a:r>
              <a:rPr lang="de-DE" sz="2400" b="0" dirty="0">
                <a:solidFill>
                  <a:srgbClr val="000000"/>
                </a:solidFill>
                <a:latin typeface="Arial"/>
              </a:rPr>
              <a:t> possible </a:t>
            </a:r>
            <a:r>
              <a:rPr lang="de-DE" sz="2400" b="0" dirty="0" err="1">
                <a:solidFill>
                  <a:srgbClr val="000000"/>
                </a:solidFill>
                <a:latin typeface="Arial"/>
              </a:rPr>
              <a:t>accuracy</a:t>
            </a:r>
            <a:r>
              <a:rPr lang="de-DE" sz="2400" b="0" dirty="0">
                <a:solidFill>
                  <a:srgbClr val="000000"/>
                </a:solidFill>
                <a:latin typeface="Arial"/>
              </a:rPr>
              <a:t>, </a:t>
            </a:r>
            <a:r>
              <a:rPr lang="de-DE" sz="2400" b="0" dirty="0" err="1">
                <a:solidFill>
                  <a:srgbClr val="000000"/>
                </a:solidFill>
                <a:latin typeface="Arial"/>
              </a:rPr>
              <a:t>both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entire</a:t>
            </a:r>
            <a:r>
              <a:rPr lang="de-DE" sz="2400" dirty="0">
                <a:solidFill>
                  <a:srgbClr val="FF0000"/>
                </a:solidFill>
                <a:latin typeface="Arial"/>
              </a:rPr>
              <a:t> network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series</a:t>
            </a:r>
            <a:r>
              <a:rPr lang="de-DE" sz="2400" b="0" dirty="0">
                <a:solidFill>
                  <a:srgbClr val="000000"/>
                </a:solidFill>
                <a:latin typeface="Arial"/>
              </a:rPr>
              <a:t> and parallel </a:t>
            </a:r>
            <a:r>
              <a:rPr lang="de-DE" sz="2400" b="0" dirty="0" err="1">
                <a:solidFill>
                  <a:srgbClr val="000000"/>
                </a:solidFill>
                <a:latin typeface="Arial"/>
              </a:rPr>
              <a:t>capacitances</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b="0" dirty="0">
                <a:solidFill>
                  <a:srgbClr val="000000"/>
                </a:solidFill>
                <a:latin typeface="Arial"/>
              </a:rPr>
              <a:t> </a:t>
            </a:r>
            <a:r>
              <a:rPr lang="de-DE" sz="2400" dirty="0" err="1">
                <a:solidFill>
                  <a:srgbClr val="FF0000"/>
                </a:solidFill>
                <a:latin typeface="Arial"/>
              </a:rPr>
              <a:t>part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generator</a:t>
            </a:r>
            <a:r>
              <a:rPr lang="de-DE" sz="2400" b="0" dirty="0">
                <a:solidFill>
                  <a:srgbClr val="000000"/>
                </a:solidFill>
                <a:latin typeface="Arial"/>
              </a:rPr>
              <a:t> 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mecanical</a:t>
            </a:r>
            <a:r>
              <a:rPr lang="de-DE" sz="2400" b="0" dirty="0">
                <a:solidFill>
                  <a:srgbClr val="000000"/>
                </a:solidFill>
                <a:latin typeface="Arial"/>
              </a:rPr>
              <a:t> </a:t>
            </a:r>
            <a:r>
              <a:rPr lang="de-DE" sz="2400" dirty="0" err="1">
                <a:solidFill>
                  <a:srgbClr val="0000FF"/>
                </a:solidFill>
                <a:latin typeface="Arial"/>
              </a:rPr>
              <a:t>shaft</a:t>
            </a:r>
            <a:r>
              <a:rPr lang="de-DE" sz="2400" dirty="0">
                <a:solidFill>
                  <a:srgbClr val="0000FF"/>
                </a:solidFill>
                <a:latin typeface="Arial"/>
              </a:rPr>
              <a:t> </a:t>
            </a:r>
            <a:r>
              <a:rPr lang="de-DE" sz="2400" dirty="0" err="1">
                <a:solidFill>
                  <a:srgbClr val="0000FF"/>
                </a:solidFill>
                <a:latin typeface="Arial"/>
              </a:rPr>
              <a:t>assembly</a:t>
            </a:r>
            <a:r>
              <a:rPr kumimoji="0" lang="de-DE" sz="2400" b="0" i="0" u="none" strike="noStrike" kern="1200" cap="none" spc="0" normalizeH="0" baseline="0" noProof="0" dirty="0">
                <a:ln>
                  <a:noFill/>
                </a:ln>
                <a:solidFill>
                  <a:srgbClr val="FF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944102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2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5.xml><?xml version="1.0" encoding="utf-8"?>
<a:theme xmlns:a="http://schemas.openxmlformats.org/drawingml/2006/main" name="6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3390</Words>
  <Application>Microsoft Office PowerPoint</Application>
  <PresentationFormat>Breitbild</PresentationFormat>
  <Paragraphs>489</Paragraphs>
  <Slides>44</Slides>
  <Notes>31</Notes>
  <HiddenSlides>0</HiddenSlides>
  <MMClips>0</MMClips>
  <ScaleCrop>false</ScaleCrop>
  <HeadingPairs>
    <vt:vector size="6" baseType="variant">
      <vt:variant>
        <vt:lpstr>Verwendete Schriftarten</vt:lpstr>
      </vt:variant>
      <vt:variant>
        <vt:i4>7</vt:i4>
      </vt:variant>
      <vt:variant>
        <vt:lpstr>Design</vt:lpstr>
      </vt:variant>
      <vt:variant>
        <vt:i4>15</vt:i4>
      </vt:variant>
      <vt:variant>
        <vt:lpstr>Folientitel</vt:lpstr>
      </vt:variant>
      <vt:variant>
        <vt:i4>44</vt:i4>
      </vt:variant>
    </vt:vector>
  </HeadingPairs>
  <TitlesOfParts>
    <vt:vector size="66" baseType="lpstr">
      <vt:lpstr>Alstom</vt:lpstr>
      <vt:lpstr>Arial</vt:lpstr>
      <vt:lpstr>Cambria Math</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2_190821_Fachgebiete_16_9</vt:lpstr>
      <vt:lpstr>6_powerpointvorlage</vt:lpstr>
      <vt:lpstr>Energiforsk Project: Lectures in the Power Plants Ringhals, Oskarshamn and Forsmark,  March 2024                                             Annual Energiforsk Seminar (10.11.21)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Energiforsk Project: Lectures in the Power Plants Ringhals, Oskarshamn and Forsmark,  March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Rainer Nordmann</cp:lastModifiedBy>
  <cp:revision>1125</cp:revision>
  <cp:lastPrinted>2024-01-22T12:04:53Z</cp:lastPrinted>
  <dcterms:created xsi:type="dcterms:W3CDTF">2003-11-24T08:10:32Z</dcterms:created>
  <dcterms:modified xsi:type="dcterms:W3CDTF">2024-02-13T20:22:58Z</dcterms:modified>
</cp:coreProperties>
</file>