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28" r:id="rId2"/>
    <p:sldId id="425" r:id="rId3"/>
    <p:sldId id="426" r:id="rId4"/>
    <p:sldId id="427" r:id="rId5"/>
    <p:sldId id="421" r:id="rId6"/>
    <p:sldId id="424" r:id="rId7"/>
    <p:sldId id="430" r:id="rId8"/>
    <p:sldId id="429" r:id="rId9"/>
    <p:sldId id="420" r:id="rId10"/>
    <p:sldId id="431" r:id="rId11"/>
    <p:sldId id="432" r:id="rId12"/>
  </p:sldIdLst>
  <p:sldSz cx="9144000" cy="6858000" type="screen4x3"/>
  <p:notesSz cx="6794500" cy="9906000"/>
  <p:custShowLst>
    <p:custShow name="Anpassat bildspel 1" id="0">
      <p:sldLst/>
    </p:custShow>
  </p:custShowLst>
  <p:defaultTextStyle>
    <a:defPPr>
      <a:defRPr lang="sv-S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ers Johnson" initials="AJo" lastIdx="1" clrIdx="0"/>
  <p:cmAuthor id="1" name="Lars Moberger" initials="LM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2A845"/>
    <a:srgbClr val="FFFF66"/>
    <a:srgbClr val="0066CC"/>
    <a:srgbClr val="CCFF99"/>
    <a:srgbClr val="CCFFCC"/>
    <a:srgbClr val="EDDF79"/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3140" autoAdjust="0"/>
  </p:normalViewPr>
  <p:slideViewPr>
    <p:cSldViewPr>
      <p:cViewPr varScale="1">
        <p:scale>
          <a:sx n="69" d="100"/>
          <a:sy n="69" d="100"/>
        </p:scale>
        <p:origin x="11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90" d="100"/>
          <a:sy n="90" d="100"/>
        </p:scale>
        <p:origin x="1852" y="-10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B9069367-0CC7-44FC-9C66-A8730F48CA93}" type="datetimeFigureOut">
              <a:rPr lang="sv-SE" smtClean="0"/>
              <a:t>2019-05-07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08981"/>
            <a:ext cx="2944283" cy="49701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CCC1508D-68F1-4181-A8D2-EA55B3426B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7468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980D66F4-B727-4B12-9590-B121F6DE6D59}" type="datetimeFigureOut">
              <a:rPr lang="sv-SE" smtClean="0"/>
              <a:t>2019-05-07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8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701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43BCA6B6-9CB2-4507-A157-D6A0531C71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652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420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61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917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284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2850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576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5383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712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6202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437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CA6B6-9CB2-4507-A157-D6A0531C713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stad_vänster_fyrfär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1368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stad_gul_våg_pp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21388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B94658-C951-433F-A891-7F620F3D04A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3A154-B581-411B-8589-66B63295008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87EF4-E279-4B3C-9B70-8665F7F613E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090AE-6FE4-4C13-B217-D5335F53BBA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DC8AF-E602-4699-B5E9-CCC98FF757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B0692-88AE-445D-B86E-739EB1831C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C0842-4815-4C88-81A1-3AE6C952CD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1455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01455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01455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4EBB8-D9A6-412A-8AD3-D01B246FD41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0232" y="274638"/>
            <a:ext cx="66865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sv-SE" smtClean="0"/>
              <a:t>Ulrika Lindahl, utvecklingsstrateg &amp; projektledare</a:t>
            </a: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7CB59EB-8551-4C1F-88AF-485835BD44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31" name="Picture 8" descr="Mstad_vänster_fyrfär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5288" y="333375"/>
            <a:ext cx="1368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Mstad_gul_våg_p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021388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4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4.jpeg"/><Relationship Id="rId9" Type="http://schemas.openxmlformats.org/officeDocument/2006/relationships/image" Target="../media/image25.jp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13" Type="http://schemas.openxmlformats.org/officeDocument/2006/relationships/image" Target="../media/image40.tif"/><Relationship Id="rId3" Type="http://schemas.openxmlformats.org/officeDocument/2006/relationships/image" Target="../media/image3.jpeg"/><Relationship Id="rId7" Type="http://schemas.openxmlformats.org/officeDocument/2006/relationships/image" Target="../media/image34.tif"/><Relationship Id="rId12" Type="http://schemas.openxmlformats.org/officeDocument/2006/relationships/image" Target="../media/image3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"/><Relationship Id="rId11" Type="http://schemas.openxmlformats.org/officeDocument/2006/relationships/image" Target="../media/image38.tif"/><Relationship Id="rId5" Type="http://schemas.openxmlformats.org/officeDocument/2006/relationships/image" Target="../media/image32.tif"/><Relationship Id="rId10" Type="http://schemas.openxmlformats.org/officeDocument/2006/relationships/image" Target="../media/image37.tif"/><Relationship Id="rId4" Type="http://schemas.openxmlformats.org/officeDocument/2006/relationships/image" Target="../media/image4.jpeg"/><Relationship Id="rId9" Type="http://schemas.openxmlformats.org/officeDocument/2006/relationships/image" Target="../media/image36.JPG"/><Relationship Id="rId1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7.png"/><Relationship Id="rId5" Type="http://schemas.openxmlformats.org/officeDocument/2006/relationships/image" Target="../media/image4.jpeg"/><Relationship Id="rId10" Type="http://schemas.openxmlformats.org/officeDocument/2006/relationships/image" Target="../media/image46.png"/><Relationship Id="rId4" Type="http://schemas.openxmlformats.org/officeDocument/2006/relationships/image" Target="../media/image3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4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4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1062604" y="13363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80975"/>
            <a:r>
              <a:rPr lang="sv-SE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047247"/>
            <a:ext cx="1835696" cy="82840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23528" y="1436296"/>
            <a:ext cx="100386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4400" b="1" dirty="0">
              <a:solidFill>
                <a:schemeClr val="bg1"/>
              </a:solidFill>
            </a:endParaRPr>
          </a:p>
          <a:p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" y="6309320"/>
            <a:ext cx="1906964" cy="566328"/>
          </a:xfrm>
          <a:prstGeom prst="rect">
            <a:avLst/>
          </a:prstGeom>
          <a:solidFill>
            <a:srgbClr val="62A845"/>
          </a:solidFill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03988"/>
            <a:ext cx="932872" cy="93287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2339752" y="494177"/>
            <a:ext cx="4392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 Mariestad story</a:t>
            </a:r>
            <a:endParaRPr lang="en-GB" sz="2400" b="1" dirty="0" smtClean="0">
              <a:solidFill>
                <a:schemeClr val="bg1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6" y="1460323"/>
            <a:ext cx="7817355" cy="43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83" y="5990233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A7D2F388-B6F1-4AF0-AF72-DBDA15322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6" y="2986523"/>
            <a:ext cx="3886330" cy="2633730"/>
          </a:xfrm>
          <a:prstGeom prst="rect">
            <a:avLst/>
          </a:prstGeom>
        </p:spPr>
      </p:pic>
      <p:sp>
        <p:nvSpPr>
          <p:cNvPr id="23" name="textruta 22"/>
          <p:cNvSpPr txBox="1"/>
          <p:nvPr/>
        </p:nvSpPr>
        <p:spPr>
          <a:xfrm>
            <a:off x="1894354" y="1760708"/>
            <a:ext cx="87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Train</a:t>
            </a:r>
            <a:endParaRPr lang="en-GB" sz="2400" dirty="0"/>
          </a:p>
        </p:txBody>
      </p:sp>
      <p:sp>
        <p:nvSpPr>
          <p:cNvPr id="25" name="textruta 24"/>
          <p:cNvSpPr txBox="1"/>
          <p:nvPr/>
        </p:nvSpPr>
        <p:spPr>
          <a:xfrm>
            <a:off x="938068" y="229859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Hydrogen, fuel cell driven</a:t>
            </a:r>
            <a:endParaRPr lang="en-GB" dirty="0"/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736011" y="86215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2800" b="0" dirty="0" smtClean="0">
                <a:solidFill>
                  <a:srgbClr val="000000"/>
                </a:solidFill>
              </a:rPr>
              <a:t>Future project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211" y="3026269"/>
            <a:ext cx="4352340" cy="2593983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5969468" y="180628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Agriculture</a:t>
            </a:r>
            <a:endParaRPr lang="en-GB" sz="2400" dirty="0"/>
          </a:p>
        </p:txBody>
      </p:sp>
      <p:sp>
        <p:nvSpPr>
          <p:cNvPr id="15" name="textruta 14"/>
          <p:cNvSpPr txBox="1"/>
          <p:nvPr/>
        </p:nvSpPr>
        <p:spPr>
          <a:xfrm>
            <a:off x="4891455" y="2324986"/>
            <a:ext cx="381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Production from renewable sources</a:t>
            </a:r>
            <a:endParaRPr lang="en-GB" dirty="0"/>
          </a:p>
        </p:txBody>
      </p:sp>
      <p:sp>
        <p:nvSpPr>
          <p:cNvPr id="16" name="textruta 15"/>
          <p:cNvSpPr txBox="1"/>
          <p:nvPr/>
        </p:nvSpPr>
        <p:spPr>
          <a:xfrm>
            <a:off x="8380811" y="75174"/>
            <a:ext cx="713193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74" y="168595"/>
            <a:ext cx="932872" cy="9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1416693"/>
            <a:ext cx="9136399" cy="4888585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1062604" y="13363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80975"/>
            <a:r>
              <a:rPr lang="sv-SE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689600" y="64929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000" b="0" dirty="0" smtClean="0">
                <a:solidFill>
                  <a:srgbClr val="000000"/>
                </a:solidFill>
              </a:rPr>
              <a:t>Experiences / lessons learnt</a:t>
            </a:r>
            <a:endParaRPr lang="en-GB" sz="2000" b="0" dirty="0" smtClean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84" y="234803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grpSp>
        <p:nvGrpSpPr>
          <p:cNvPr id="3" name="Grupp 2"/>
          <p:cNvGrpSpPr/>
          <p:nvPr/>
        </p:nvGrpSpPr>
        <p:grpSpPr>
          <a:xfrm>
            <a:off x="3459628" y="2588383"/>
            <a:ext cx="2040157" cy="1490558"/>
            <a:chOff x="3459628" y="2588383"/>
            <a:chExt cx="2040157" cy="1490558"/>
          </a:xfrm>
        </p:grpSpPr>
        <p:sp>
          <p:nvSpPr>
            <p:cNvPr id="35" name="textruta 34"/>
            <p:cNvSpPr txBox="1"/>
            <p:nvPr/>
          </p:nvSpPr>
          <p:spPr>
            <a:xfrm>
              <a:off x="3813448" y="3159469"/>
              <a:ext cx="1415772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Leadership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3960923" y="2588383"/>
              <a:ext cx="1120820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Courage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ruta 14"/>
            <p:cNvSpPr txBox="1"/>
            <p:nvPr/>
          </p:nvSpPr>
          <p:spPr>
            <a:xfrm>
              <a:off x="3459628" y="3698572"/>
              <a:ext cx="2040157" cy="380369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bg1"/>
                  </a:solidFill>
                </a:rPr>
                <a:t>Determination</a:t>
              </a:r>
              <a:endParaRPr lang="sv-S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upp 1"/>
          <p:cNvGrpSpPr/>
          <p:nvPr/>
        </p:nvGrpSpPr>
        <p:grpSpPr>
          <a:xfrm>
            <a:off x="1027512" y="1529361"/>
            <a:ext cx="7022249" cy="842766"/>
            <a:chOff x="1027512" y="1529361"/>
            <a:chExt cx="7022249" cy="842766"/>
          </a:xfrm>
        </p:grpSpPr>
        <p:sp>
          <p:nvSpPr>
            <p:cNvPr id="9" name="textruta 8"/>
            <p:cNvSpPr txBox="1"/>
            <p:nvPr/>
          </p:nvSpPr>
          <p:spPr>
            <a:xfrm>
              <a:off x="1027512" y="2002795"/>
              <a:ext cx="2121093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Holistic approach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ruta 15"/>
            <p:cNvSpPr txBox="1"/>
            <p:nvPr/>
          </p:nvSpPr>
          <p:spPr>
            <a:xfrm>
              <a:off x="6082556" y="2002795"/>
              <a:ext cx="1967205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System</a:t>
              </a:r>
              <a:r>
                <a:rPr lang="sv-SE" b="1" dirty="0" smtClean="0">
                  <a:solidFill>
                    <a:schemeClr val="bg1"/>
                  </a:solidFill>
                </a:rPr>
                <a:t> thinking</a:t>
              </a:r>
              <a:endParaRPr lang="sv-SE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3491691" y="1529361"/>
              <a:ext cx="2168222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Visions &amp; Science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8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1420735"/>
            <a:ext cx="9136399" cy="4888585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1062604" y="13363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80975"/>
            <a:r>
              <a:rPr lang="sv-SE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850305" y="299991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sv-SE" sz="2800" dirty="0" smtClean="0">
                <a:solidFill>
                  <a:srgbClr val="000000"/>
                </a:solidFill>
              </a:rPr>
              <a:t>Mariestad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6" y="6046004"/>
            <a:ext cx="1732954" cy="88481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23528" y="1436296"/>
            <a:ext cx="100386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4400" b="1" dirty="0">
              <a:solidFill>
                <a:schemeClr val="bg1"/>
              </a:solidFill>
            </a:endParaRPr>
          </a:p>
          <a:p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6" name="AutoShape 2" descr="Bildresultat för globala målen engelsk logotyps"/>
          <p:cNvSpPr>
            <a:spLocks noChangeAspect="1" noChangeArrowheads="1"/>
          </p:cNvSpPr>
          <p:nvPr/>
        </p:nvSpPr>
        <p:spPr bwMode="auto">
          <a:xfrm>
            <a:off x="63500" y="-731838"/>
            <a:ext cx="1647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46675"/>
            <a:ext cx="959774" cy="959774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4897963" y="1919871"/>
            <a:ext cx="432712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24 400 inhabitants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Central position in a region with 270 000 inhabitants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Long tradition in manufacturing Industry. Old industry moving out.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Touristic spot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Local University platform</a:t>
            </a:r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6408145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grpSp>
        <p:nvGrpSpPr>
          <p:cNvPr id="24" name="Grupp 23"/>
          <p:cNvGrpSpPr/>
          <p:nvPr/>
        </p:nvGrpSpPr>
        <p:grpSpPr>
          <a:xfrm>
            <a:off x="141563" y="1862163"/>
            <a:ext cx="4613474" cy="2867025"/>
            <a:chOff x="141563" y="1862163"/>
            <a:chExt cx="4613474" cy="2867025"/>
          </a:xfrm>
        </p:grpSpPr>
        <p:grpSp>
          <p:nvGrpSpPr>
            <p:cNvPr id="7" name="Grupp 6"/>
            <p:cNvGrpSpPr/>
            <p:nvPr/>
          </p:nvGrpSpPr>
          <p:grpSpPr>
            <a:xfrm>
              <a:off x="141563" y="1862163"/>
              <a:ext cx="4613474" cy="2867025"/>
              <a:chOff x="-450542" y="2183044"/>
              <a:chExt cx="4613474" cy="2867025"/>
            </a:xfrm>
          </p:grpSpPr>
          <p:pic>
            <p:nvPicPr>
              <p:cNvPr id="2" name="Bildobjekt 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148" y="2183044"/>
                <a:ext cx="3461784" cy="2867025"/>
              </a:xfrm>
              <a:prstGeom prst="rect">
                <a:avLst/>
              </a:prstGeom>
            </p:spPr>
          </p:pic>
          <p:pic>
            <p:nvPicPr>
              <p:cNvPr id="5" name="Bildobjekt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50542" y="2183044"/>
                <a:ext cx="1200150" cy="2867025"/>
              </a:xfrm>
              <a:prstGeom prst="rect">
                <a:avLst/>
              </a:prstGeom>
            </p:spPr>
          </p:pic>
        </p:grpSp>
        <p:cxnSp>
          <p:nvCxnSpPr>
            <p:cNvPr id="9" name="Rak koppling 8"/>
            <p:cNvCxnSpPr/>
            <p:nvPr/>
          </p:nvCxnSpPr>
          <p:spPr bwMode="auto">
            <a:xfrm flipV="1">
              <a:off x="431721" y="2131592"/>
              <a:ext cx="1543954" cy="1873472"/>
            </a:xfrm>
            <a:prstGeom prst="line">
              <a:avLst/>
            </a:prstGeom>
            <a:solidFill>
              <a:srgbClr val="0066CC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Rak koppling 18"/>
            <p:cNvCxnSpPr/>
            <p:nvPr/>
          </p:nvCxnSpPr>
          <p:spPr bwMode="auto">
            <a:xfrm>
              <a:off x="431721" y="4039330"/>
              <a:ext cx="1543954" cy="527419"/>
            </a:xfrm>
            <a:prstGeom prst="line">
              <a:avLst/>
            </a:prstGeom>
            <a:solidFill>
              <a:srgbClr val="0066CC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Ellips 21"/>
            <p:cNvSpPr/>
            <p:nvPr/>
          </p:nvSpPr>
          <p:spPr bwMode="auto">
            <a:xfrm>
              <a:off x="2424134" y="3419061"/>
              <a:ext cx="216024" cy="14401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ruta 22"/>
            <p:cNvSpPr txBox="1"/>
            <p:nvPr/>
          </p:nvSpPr>
          <p:spPr>
            <a:xfrm>
              <a:off x="149533" y="1960988"/>
              <a:ext cx="6447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 smtClean="0"/>
                <a:t>Sweden</a:t>
              </a:r>
              <a:endParaRPr lang="sv-SE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3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1062604" y="13363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80975"/>
            <a:r>
              <a:rPr lang="sv-SE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650412" y="182783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Model area of Sustainability</a:t>
            </a:r>
          </a:p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designated by the Unesco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1356640"/>
            <a:ext cx="9136399" cy="488858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6" y="5959122"/>
            <a:ext cx="1732954" cy="88481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23528" y="1436296"/>
            <a:ext cx="100386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4400" b="1" dirty="0">
              <a:solidFill>
                <a:schemeClr val="bg1"/>
              </a:solidFill>
            </a:endParaRPr>
          </a:p>
          <a:p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1531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sp>
        <p:nvSpPr>
          <p:cNvPr id="17" name="Rektangel 16"/>
          <p:cNvSpPr/>
          <p:nvPr/>
        </p:nvSpPr>
        <p:spPr bwMode="auto">
          <a:xfrm flipV="1">
            <a:off x="6025204" y="2205820"/>
            <a:ext cx="1432175" cy="284461"/>
          </a:xfrm>
          <a:prstGeom prst="rect">
            <a:avLst/>
          </a:prstGeom>
          <a:solidFill>
            <a:srgbClr val="62A8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ktangel 17"/>
          <p:cNvSpPr/>
          <p:nvPr/>
        </p:nvSpPr>
        <p:spPr bwMode="auto">
          <a:xfrm>
            <a:off x="4506573" y="2509515"/>
            <a:ext cx="2361558" cy="275525"/>
          </a:xfrm>
          <a:prstGeom prst="rect">
            <a:avLst/>
          </a:prstGeom>
          <a:solidFill>
            <a:srgbClr val="62A8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ktangel 18"/>
          <p:cNvSpPr/>
          <p:nvPr/>
        </p:nvSpPr>
        <p:spPr bwMode="auto">
          <a:xfrm>
            <a:off x="4506573" y="2795349"/>
            <a:ext cx="1331184" cy="253152"/>
          </a:xfrm>
          <a:prstGeom prst="rect">
            <a:avLst/>
          </a:prstGeom>
          <a:solidFill>
            <a:srgbClr val="62A8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ktangel 19"/>
          <p:cNvSpPr/>
          <p:nvPr/>
        </p:nvSpPr>
        <p:spPr bwMode="auto">
          <a:xfrm>
            <a:off x="4506573" y="3068749"/>
            <a:ext cx="903297" cy="305500"/>
          </a:xfrm>
          <a:prstGeom prst="rect">
            <a:avLst/>
          </a:prstGeom>
          <a:solidFill>
            <a:srgbClr val="62A8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05870"/>
            <a:ext cx="932872" cy="932872"/>
          </a:xfrm>
          <a:prstGeom prst="rect">
            <a:avLst/>
          </a:prstGeom>
        </p:spPr>
      </p:pic>
      <p:grpSp>
        <p:nvGrpSpPr>
          <p:cNvPr id="6" name="Grupp 5"/>
          <p:cNvGrpSpPr/>
          <p:nvPr/>
        </p:nvGrpSpPr>
        <p:grpSpPr>
          <a:xfrm>
            <a:off x="3657213" y="1335929"/>
            <a:ext cx="5573989" cy="2308324"/>
            <a:chOff x="3664904" y="1352604"/>
            <a:chExt cx="5573989" cy="2308324"/>
          </a:xfrm>
        </p:grpSpPr>
        <p:sp>
          <p:nvSpPr>
            <p:cNvPr id="3" name="Rektangel 2"/>
            <p:cNvSpPr/>
            <p:nvPr/>
          </p:nvSpPr>
          <p:spPr>
            <a:xfrm>
              <a:off x="3664904" y="1352604"/>
              <a:ext cx="557398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endParaRPr lang="en-GB" dirty="0" smtClean="0">
                <a:solidFill>
                  <a:schemeClr val="bg1"/>
                </a:solidFill>
              </a:endParaRPr>
            </a:p>
            <a:p>
              <a:pPr algn="l"/>
              <a:endParaRPr lang="en-GB" b="1" dirty="0" smtClean="0">
                <a:solidFill>
                  <a:schemeClr val="bg1"/>
                </a:solidFill>
              </a:endParaRPr>
            </a:p>
            <a:p>
              <a:pPr algn="l"/>
              <a:endParaRPr lang="en-GB" b="1" dirty="0" smtClean="0">
                <a:solidFill>
                  <a:schemeClr val="bg1"/>
                </a:solidFill>
              </a:endParaRP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chemeClr val="bg1"/>
                  </a:solidFill>
                </a:rPr>
                <a:t>Actions to live up to climate goals, Agenda 2030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chemeClr val="bg1"/>
                  </a:solidFill>
                </a:rPr>
                <a:t>New business opportunities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chemeClr val="bg1"/>
                  </a:solidFill>
                </a:rPr>
                <a:t>New professions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New </a:t>
              </a:r>
              <a:r>
                <a:rPr lang="en-GB" dirty="0" smtClean="0">
                  <a:solidFill>
                    <a:schemeClr val="bg1"/>
                  </a:solidFill>
                </a:rPr>
                <a:t>tourism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5" name="Rektangel 14"/>
            <p:cNvSpPr/>
            <p:nvPr/>
          </p:nvSpPr>
          <p:spPr>
            <a:xfrm>
              <a:off x="3681061" y="1646373"/>
              <a:ext cx="34925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b="1" dirty="0" smtClean="0">
                  <a:solidFill>
                    <a:schemeClr val="bg1"/>
                  </a:solidFill>
                </a:rPr>
                <a:t>Our ambitions: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30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 25"/>
          <p:cNvGrpSpPr/>
          <p:nvPr/>
        </p:nvGrpSpPr>
        <p:grpSpPr>
          <a:xfrm>
            <a:off x="2531241" y="1730403"/>
            <a:ext cx="4077864" cy="4077864"/>
            <a:chOff x="2659516" y="2135636"/>
            <a:chExt cx="4077864" cy="4077864"/>
          </a:xfrm>
        </p:grpSpPr>
        <p:pic>
          <p:nvPicPr>
            <p:cNvPr id="50" name="Bildobjekt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516" y="2135636"/>
              <a:ext cx="4077864" cy="4077864"/>
            </a:xfrm>
            <a:prstGeom prst="rect">
              <a:avLst/>
            </a:prstGeom>
          </p:spPr>
        </p:pic>
        <p:sp>
          <p:nvSpPr>
            <p:cNvPr id="22" name="Rektangel 21"/>
            <p:cNvSpPr/>
            <p:nvPr/>
          </p:nvSpPr>
          <p:spPr bwMode="auto">
            <a:xfrm>
              <a:off x="2699249" y="4897618"/>
              <a:ext cx="3960983" cy="12773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ubrik 1"/>
          <p:cNvSpPr txBox="1">
            <a:spLocks/>
          </p:cNvSpPr>
          <p:nvPr/>
        </p:nvSpPr>
        <p:spPr>
          <a:xfrm>
            <a:off x="756572" y="54608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2800" dirty="0">
                <a:solidFill>
                  <a:srgbClr val="000000"/>
                </a:solidFill>
              </a:rPr>
              <a:t>The concept ElectriVillage</a:t>
            </a:r>
          </a:p>
          <a:p>
            <a:pPr algn="ctr"/>
            <a:r>
              <a:rPr lang="en-GB" sz="2800" b="0" dirty="0" smtClean="0">
                <a:solidFill>
                  <a:srgbClr val="000000"/>
                </a:solidFill>
              </a:rPr>
              <a:t> and ongoing project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85" y="215755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8781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grpSp>
        <p:nvGrpSpPr>
          <p:cNvPr id="11" name="Grupp 10"/>
          <p:cNvGrpSpPr/>
          <p:nvPr/>
        </p:nvGrpSpPr>
        <p:grpSpPr>
          <a:xfrm>
            <a:off x="5917839" y="3429000"/>
            <a:ext cx="3345220" cy="2585642"/>
            <a:chOff x="5081734" y="3339308"/>
            <a:chExt cx="3345220" cy="2585642"/>
          </a:xfrm>
        </p:grpSpPr>
        <p:grpSp>
          <p:nvGrpSpPr>
            <p:cNvPr id="6" name="Grupp 5"/>
            <p:cNvGrpSpPr/>
            <p:nvPr/>
          </p:nvGrpSpPr>
          <p:grpSpPr>
            <a:xfrm>
              <a:off x="5081734" y="3724499"/>
              <a:ext cx="1421355" cy="2200451"/>
              <a:chOff x="4321111" y="3316781"/>
              <a:chExt cx="1421355" cy="2200451"/>
            </a:xfrm>
          </p:grpSpPr>
          <p:pic>
            <p:nvPicPr>
              <p:cNvPr id="28" name="Bildobjekt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6404" y="3606437"/>
                <a:ext cx="1053708" cy="19107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textruta 28"/>
              <p:cNvSpPr txBox="1"/>
              <p:nvPr/>
            </p:nvSpPr>
            <p:spPr>
              <a:xfrm>
                <a:off x="4321111" y="3316781"/>
                <a:ext cx="14213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algn="l">
                  <a:defRPr sz="1400"/>
                </a:lvl1pPr>
              </a:lstStyle>
              <a:p>
                <a:r>
                  <a:rPr lang="en-GB" dirty="0"/>
                  <a:t>Charging</a:t>
                </a:r>
                <a:r>
                  <a:rPr lang="sv-SE" dirty="0"/>
                  <a:t> posts</a:t>
                </a:r>
              </a:p>
            </p:txBody>
          </p:sp>
        </p:grpSp>
        <p:grpSp>
          <p:nvGrpSpPr>
            <p:cNvPr id="8" name="Grupp 7"/>
            <p:cNvGrpSpPr/>
            <p:nvPr/>
          </p:nvGrpSpPr>
          <p:grpSpPr>
            <a:xfrm>
              <a:off x="6504143" y="3678668"/>
              <a:ext cx="1922811" cy="2211859"/>
              <a:chOff x="5560052" y="3400835"/>
              <a:chExt cx="1922811" cy="2211859"/>
            </a:xfrm>
          </p:grpSpPr>
          <p:grpSp>
            <p:nvGrpSpPr>
              <p:cNvPr id="31" name="Grupp 30"/>
              <p:cNvGrpSpPr/>
              <p:nvPr/>
            </p:nvGrpSpPr>
            <p:grpSpPr>
              <a:xfrm>
                <a:off x="5806621" y="3705864"/>
                <a:ext cx="1429675" cy="1906830"/>
                <a:chOff x="6714490" y="3401074"/>
                <a:chExt cx="1889958" cy="2551337"/>
              </a:xfrm>
            </p:grpSpPr>
            <p:pic>
              <p:nvPicPr>
                <p:cNvPr id="32" name="Bildobjekt 3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14490" y="3401074"/>
                  <a:ext cx="1889958" cy="185591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6" name="Bildobjekt 3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14490" y="5347951"/>
                  <a:ext cx="1889958" cy="60446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37" name="textruta 36"/>
              <p:cNvSpPr txBox="1"/>
              <p:nvPr/>
            </p:nvSpPr>
            <p:spPr>
              <a:xfrm>
                <a:off x="5560052" y="3400835"/>
                <a:ext cx="19228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algn="l">
                  <a:defRPr sz="1400"/>
                </a:lvl1pPr>
              </a:lstStyle>
              <a:p>
                <a:r>
                  <a:rPr lang="en-GB" dirty="0"/>
                  <a:t>Road bound charging</a:t>
                </a:r>
              </a:p>
            </p:txBody>
          </p:sp>
        </p:grpSp>
        <p:sp>
          <p:nvSpPr>
            <p:cNvPr id="34" name="textruta 33"/>
            <p:cNvSpPr txBox="1"/>
            <p:nvPr/>
          </p:nvSpPr>
          <p:spPr>
            <a:xfrm>
              <a:off x="5492383" y="3339308"/>
              <a:ext cx="2558576" cy="366254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>
                <a:defRPr sz="1800" b="1">
                  <a:solidFill>
                    <a:schemeClr val="bg1"/>
                  </a:solidFill>
                </a:defRPr>
              </a:lvl1pPr>
            </a:lstStyle>
            <a:p>
              <a:r>
                <a:rPr lang="en-GB" dirty="0"/>
                <a:t>Test &amp; Demonstration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5254491" y="1304566"/>
            <a:ext cx="3743545" cy="914132"/>
            <a:chOff x="379399" y="5018312"/>
            <a:chExt cx="3743545" cy="914132"/>
          </a:xfrm>
        </p:grpSpPr>
        <p:sp>
          <p:nvSpPr>
            <p:cNvPr id="44" name="textruta 43"/>
            <p:cNvSpPr txBox="1"/>
            <p:nvPr/>
          </p:nvSpPr>
          <p:spPr>
            <a:xfrm>
              <a:off x="640192" y="5563112"/>
              <a:ext cx="3302709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>
                <a:defRPr sz="1100" b="1">
                  <a:solidFill>
                    <a:schemeClr val="bg1"/>
                  </a:solidFill>
                </a:defRPr>
              </a:lvl1pPr>
            </a:lstStyle>
            <a:p>
              <a:r>
                <a:rPr lang="en-GB" sz="1800" dirty="0"/>
                <a:t>New Science and education</a:t>
              </a:r>
            </a:p>
          </p:txBody>
        </p:sp>
        <p:pic>
          <p:nvPicPr>
            <p:cNvPr id="45" name="Bildobjekt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399" y="5049046"/>
              <a:ext cx="1193240" cy="475184"/>
            </a:xfrm>
            <a:prstGeom prst="rect">
              <a:avLst/>
            </a:prstGeom>
          </p:spPr>
        </p:pic>
        <p:pic>
          <p:nvPicPr>
            <p:cNvPr id="46" name="Bildobjekt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6850" y="5018312"/>
              <a:ext cx="626898" cy="505918"/>
            </a:xfrm>
            <a:prstGeom prst="rect">
              <a:avLst/>
            </a:prstGeom>
          </p:spPr>
        </p:pic>
        <p:pic>
          <p:nvPicPr>
            <p:cNvPr id="47" name="Bildobjekt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55314" y="5049046"/>
              <a:ext cx="1567630" cy="407868"/>
            </a:xfrm>
            <a:prstGeom prst="rect">
              <a:avLst/>
            </a:prstGeom>
          </p:spPr>
        </p:pic>
      </p:grpSp>
      <p:sp>
        <p:nvSpPr>
          <p:cNvPr id="20" name="Ellips 19"/>
          <p:cNvSpPr/>
          <p:nvPr/>
        </p:nvSpPr>
        <p:spPr bwMode="auto">
          <a:xfrm>
            <a:off x="3774944" y="2338996"/>
            <a:ext cx="1586580" cy="1579506"/>
          </a:xfrm>
          <a:prstGeom prst="ellipse">
            <a:avLst/>
          </a:prstGeom>
          <a:solidFill>
            <a:srgbClr val="62A84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New business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dirty="0" smtClean="0">
                <a:solidFill>
                  <a:schemeClr val="bg1"/>
                </a:solidFill>
              </a:rPr>
              <a:t>opportunities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dirty="0" smtClean="0">
                <a:solidFill>
                  <a:schemeClr val="bg1"/>
                </a:solidFill>
              </a:rPr>
              <a:t>/ new jobs</a:t>
            </a: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52" name="Grupp 51"/>
          <p:cNvGrpSpPr/>
          <p:nvPr/>
        </p:nvGrpSpPr>
        <p:grpSpPr>
          <a:xfrm>
            <a:off x="289537" y="3630437"/>
            <a:ext cx="5532218" cy="2544514"/>
            <a:chOff x="289537" y="3630437"/>
            <a:chExt cx="5532218" cy="2544514"/>
          </a:xfrm>
        </p:grpSpPr>
        <p:sp>
          <p:nvSpPr>
            <p:cNvPr id="49" name="textruta 48"/>
            <p:cNvSpPr txBox="1"/>
            <p:nvPr/>
          </p:nvSpPr>
          <p:spPr>
            <a:xfrm>
              <a:off x="3352171" y="5598771"/>
              <a:ext cx="2469584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>
                <a:defRPr sz="1800" b="1">
                  <a:solidFill>
                    <a:schemeClr val="bg1"/>
                  </a:solidFill>
                </a:defRPr>
              </a:lvl1pPr>
            </a:lstStyle>
            <a:p>
              <a:r>
                <a:rPr lang="en-GB" dirty="0"/>
                <a:t>Sustainable </a:t>
              </a:r>
              <a:r>
                <a:rPr lang="en-GB" dirty="0" smtClean="0"/>
                <a:t>society</a:t>
              </a:r>
              <a:endParaRPr lang="en-GB" dirty="0"/>
            </a:p>
          </p:txBody>
        </p:sp>
        <p:grpSp>
          <p:nvGrpSpPr>
            <p:cNvPr id="16" name="Grupp 15"/>
            <p:cNvGrpSpPr/>
            <p:nvPr/>
          </p:nvGrpSpPr>
          <p:grpSpPr>
            <a:xfrm>
              <a:off x="289537" y="3630437"/>
              <a:ext cx="3372157" cy="2544514"/>
              <a:chOff x="289537" y="3630437"/>
              <a:chExt cx="3372157" cy="2544514"/>
            </a:xfrm>
          </p:grpSpPr>
          <p:sp>
            <p:nvSpPr>
              <p:cNvPr id="23" name="textruta 22"/>
              <p:cNvSpPr txBox="1"/>
              <p:nvPr/>
            </p:nvSpPr>
            <p:spPr>
              <a:xfrm>
                <a:off x="1693084" y="4201725"/>
                <a:ext cx="11923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algn="l">
                  <a:defRPr sz="1400"/>
                </a:lvl1pPr>
              </a:lstStyle>
              <a:p>
                <a:r>
                  <a:rPr lang="en-GB" dirty="0"/>
                  <a:t>Logistic -hub</a:t>
                </a:r>
              </a:p>
            </p:txBody>
          </p:sp>
          <p:grpSp>
            <p:nvGrpSpPr>
              <p:cNvPr id="9" name="Grupp 8"/>
              <p:cNvGrpSpPr/>
              <p:nvPr/>
            </p:nvGrpSpPr>
            <p:grpSpPr>
              <a:xfrm>
                <a:off x="289537" y="3630437"/>
                <a:ext cx="3372157" cy="2544514"/>
                <a:chOff x="2011456" y="3371297"/>
                <a:chExt cx="3372157" cy="2544514"/>
              </a:xfrm>
            </p:grpSpPr>
            <p:grpSp>
              <p:nvGrpSpPr>
                <p:cNvPr id="4" name="Grupp 3"/>
                <p:cNvGrpSpPr/>
                <p:nvPr/>
              </p:nvGrpSpPr>
              <p:grpSpPr>
                <a:xfrm>
                  <a:off x="2070277" y="3371297"/>
                  <a:ext cx="3313336" cy="2307198"/>
                  <a:chOff x="539552" y="2216949"/>
                  <a:chExt cx="3313336" cy="2307198"/>
                </a:xfrm>
              </p:grpSpPr>
              <p:grpSp>
                <p:nvGrpSpPr>
                  <p:cNvPr id="33" name="Grupp 32"/>
                  <p:cNvGrpSpPr/>
                  <p:nvPr/>
                </p:nvGrpSpPr>
                <p:grpSpPr>
                  <a:xfrm>
                    <a:off x="539552" y="2216949"/>
                    <a:ext cx="3313336" cy="2307198"/>
                    <a:chOff x="322561" y="2640188"/>
                    <a:chExt cx="4681487" cy="3447304"/>
                  </a:xfrm>
                </p:grpSpPr>
                <p:pic>
                  <p:nvPicPr>
                    <p:cNvPr id="7" name="Bildobjekt 6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195736" y="3861048"/>
                      <a:ext cx="1767474" cy="1057092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  <p:sp>
                  <p:nvSpPr>
                    <p:cNvPr id="3" name="Ellips 2"/>
                    <p:cNvSpPr/>
                    <p:nvPr/>
                  </p:nvSpPr>
                  <p:spPr bwMode="auto">
                    <a:xfrm>
                      <a:off x="1948799" y="3381482"/>
                      <a:ext cx="2232248" cy="2016223"/>
                    </a:xfrm>
                    <a:prstGeom prst="ellipse">
                      <a:avLst/>
                    </a:prstGeom>
                    <a:noFill/>
                    <a:ln w="57150" cap="flat" cmpd="sng" algn="ctr">
                      <a:solidFill>
                        <a:srgbClr val="62A845">
                          <a:alpha val="3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3" name="Ellips 12"/>
                    <p:cNvSpPr/>
                    <p:nvPr/>
                  </p:nvSpPr>
                  <p:spPr bwMode="auto">
                    <a:xfrm>
                      <a:off x="1747325" y="3189887"/>
                      <a:ext cx="2664296" cy="2399414"/>
                    </a:xfrm>
                    <a:prstGeom prst="ellipse">
                      <a:avLst/>
                    </a:prstGeom>
                    <a:noFill/>
                    <a:ln w="57150" cap="flat" cmpd="sng" algn="ctr">
                      <a:solidFill>
                        <a:srgbClr val="62A845">
                          <a:alpha val="3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5" name="Ellips 14"/>
                    <p:cNvSpPr/>
                    <p:nvPr/>
                  </p:nvSpPr>
                  <p:spPr bwMode="auto">
                    <a:xfrm>
                      <a:off x="1512961" y="2979315"/>
                      <a:ext cx="3131047" cy="2814572"/>
                    </a:xfrm>
                    <a:prstGeom prst="ellipse">
                      <a:avLst/>
                    </a:prstGeom>
                    <a:noFill/>
                    <a:ln w="57150" cap="flat" cmpd="sng" algn="ctr">
                      <a:solidFill>
                        <a:srgbClr val="62A845">
                          <a:alpha val="3098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pic>
                  <p:nvPicPr>
                    <p:cNvPr id="2" name="Bildobjekt 1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22561" y="4533549"/>
                      <a:ext cx="1725881" cy="155394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" name="Rak pilkoppling 4"/>
                    <p:cNvCxnSpPr>
                      <a:stCxn id="3" idx="7"/>
                    </p:cNvCxnSpPr>
                    <p:nvPr/>
                  </p:nvCxnSpPr>
                  <p:spPr bwMode="auto">
                    <a:xfrm flipV="1">
                      <a:off x="3854142" y="3189887"/>
                      <a:ext cx="557479" cy="486864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17" name="Rak pilkoppling 16"/>
                    <p:cNvCxnSpPr>
                      <a:stCxn id="3" idx="0"/>
                    </p:cNvCxnSpPr>
                    <p:nvPr/>
                  </p:nvCxnSpPr>
                  <p:spPr bwMode="auto">
                    <a:xfrm flipV="1">
                      <a:off x="3064923" y="2640188"/>
                      <a:ext cx="0" cy="741294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18" name="Rak pilkoppling 17"/>
                    <p:cNvCxnSpPr>
                      <a:stCxn id="3" idx="6"/>
                    </p:cNvCxnSpPr>
                    <p:nvPr/>
                  </p:nvCxnSpPr>
                  <p:spPr bwMode="auto">
                    <a:xfrm flipV="1">
                      <a:off x="4181047" y="4341695"/>
                      <a:ext cx="823001" cy="47899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21" name="Rak pilkoppling 20"/>
                    <p:cNvCxnSpPr>
                      <a:stCxn id="3" idx="5"/>
                    </p:cNvCxnSpPr>
                    <p:nvPr/>
                  </p:nvCxnSpPr>
                  <p:spPr bwMode="auto">
                    <a:xfrm>
                      <a:off x="3854142" y="5102437"/>
                      <a:ext cx="557479" cy="486864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24" name="Rak pilkoppling 23"/>
                    <p:cNvCxnSpPr>
                      <a:stCxn id="3" idx="1"/>
                    </p:cNvCxnSpPr>
                    <p:nvPr/>
                  </p:nvCxnSpPr>
                  <p:spPr bwMode="auto">
                    <a:xfrm flipH="1" flipV="1">
                      <a:off x="1747325" y="3087877"/>
                      <a:ext cx="528379" cy="588874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27" name="Rak pilkoppling 26"/>
                    <p:cNvCxnSpPr>
                      <a:stCxn id="3" idx="2"/>
                    </p:cNvCxnSpPr>
                    <p:nvPr/>
                  </p:nvCxnSpPr>
                  <p:spPr bwMode="auto">
                    <a:xfrm flipH="1" flipV="1">
                      <a:off x="1152921" y="4226450"/>
                      <a:ext cx="795878" cy="163144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30" name="Rak pilkoppling 29"/>
                    <p:cNvCxnSpPr>
                      <a:stCxn id="3" idx="4"/>
                    </p:cNvCxnSpPr>
                    <p:nvPr/>
                  </p:nvCxnSpPr>
                  <p:spPr bwMode="auto">
                    <a:xfrm flipH="1">
                      <a:off x="2837661" y="5397706"/>
                      <a:ext cx="227262" cy="689786"/>
                    </a:xfrm>
                    <a:prstGeom prst="straightConnector1">
                      <a:avLst/>
                    </a:prstGeom>
                    <a:solidFill>
                      <a:srgbClr val="0066CC"/>
                    </a:solidFill>
                    <a:ln w="76200" cap="flat" cmpd="sng" algn="ctr">
                      <a:solidFill>
                        <a:srgbClr val="62A845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sp>
                <p:nvSpPr>
                  <p:cNvPr id="35" name="textruta 34"/>
                  <p:cNvSpPr txBox="1"/>
                  <p:nvPr/>
                </p:nvSpPr>
                <p:spPr>
                  <a:xfrm>
                    <a:off x="1831215" y="3681042"/>
                    <a:ext cx="158178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sv-SE"/>
                    </a:defPPr>
                    <a:lvl1pPr algn="l">
                      <a:defRPr sz="1400"/>
                    </a:lvl1pPr>
                  </a:lstStyle>
                  <a:p>
                    <a:r>
                      <a:rPr lang="sv-SE" dirty="0"/>
                      <a:t>Electric </a:t>
                    </a:r>
                    <a:r>
                      <a:rPr lang="en-GB" dirty="0"/>
                      <a:t>vehicles</a:t>
                    </a:r>
                  </a:p>
                </p:txBody>
              </p:sp>
            </p:grpSp>
            <p:sp>
              <p:nvSpPr>
                <p:cNvPr id="25" name="textruta 24"/>
                <p:cNvSpPr txBox="1"/>
                <p:nvPr/>
              </p:nvSpPr>
              <p:spPr>
                <a:xfrm>
                  <a:off x="2011456" y="5577257"/>
                  <a:ext cx="2877873" cy="338554"/>
                </a:xfrm>
                <a:prstGeom prst="rect">
                  <a:avLst/>
                </a:prstGeom>
                <a:solidFill>
                  <a:srgbClr val="62A845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GB" sz="1400" dirty="0">
                      <a:solidFill>
                        <a:schemeClr val="bg1"/>
                      </a:solidFill>
                    </a:rPr>
                    <a:t>D</a:t>
                  </a:r>
                  <a:r>
                    <a:rPr lang="en-GB" sz="1400" dirty="0" smtClean="0">
                      <a:solidFill>
                        <a:schemeClr val="bg1"/>
                      </a:solidFill>
                    </a:rPr>
                    <a:t>istributes goods to our </a:t>
                  </a:r>
                  <a:r>
                    <a:rPr lang="en-GB" sz="1600" dirty="0" smtClean="0">
                      <a:solidFill>
                        <a:schemeClr val="bg1"/>
                      </a:solidFill>
                    </a:rPr>
                    <a:t>schools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51" name="Grupp 50"/>
          <p:cNvGrpSpPr/>
          <p:nvPr/>
        </p:nvGrpSpPr>
        <p:grpSpPr>
          <a:xfrm>
            <a:off x="21552" y="1279260"/>
            <a:ext cx="3942265" cy="2289365"/>
            <a:chOff x="21552" y="1279260"/>
            <a:chExt cx="3942265" cy="2289365"/>
          </a:xfrm>
        </p:grpSpPr>
        <p:sp>
          <p:nvSpPr>
            <p:cNvPr id="40" name="textruta 39"/>
            <p:cNvSpPr txBox="1"/>
            <p:nvPr/>
          </p:nvSpPr>
          <p:spPr>
            <a:xfrm>
              <a:off x="21552" y="3199293"/>
              <a:ext cx="2782599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>
                <a:defRPr sz="1800" b="1">
                  <a:solidFill>
                    <a:schemeClr val="bg1"/>
                  </a:solidFill>
                </a:defRPr>
              </a:lvl1pPr>
            </a:lstStyle>
            <a:p>
              <a:r>
                <a:rPr lang="en-GB" dirty="0"/>
                <a:t>Innovative procurement</a:t>
              </a:r>
            </a:p>
          </p:txBody>
        </p:sp>
        <p:sp>
          <p:nvSpPr>
            <p:cNvPr id="41" name="textruta 40"/>
            <p:cNvSpPr txBox="1"/>
            <p:nvPr/>
          </p:nvSpPr>
          <p:spPr>
            <a:xfrm>
              <a:off x="1391276" y="1279260"/>
              <a:ext cx="2572541" cy="369332"/>
            </a:xfrm>
            <a:prstGeom prst="rect">
              <a:avLst/>
            </a:prstGeom>
            <a:solidFill>
              <a:srgbClr val="62A845"/>
            </a:solidFill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>
                <a:defRPr sz="1800" b="1">
                  <a:solidFill>
                    <a:schemeClr val="bg1"/>
                  </a:solidFill>
                </a:defRPr>
              </a:lvl1pPr>
            </a:lstStyle>
            <a:p>
              <a:r>
                <a:rPr lang="en-GB" dirty="0"/>
                <a:t>Renewable energy</a:t>
              </a:r>
            </a:p>
          </p:txBody>
        </p:sp>
        <p:grpSp>
          <p:nvGrpSpPr>
            <p:cNvPr id="39" name="Grupp 38"/>
            <p:cNvGrpSpPr/>
            <p:nvPr/>
          </p:nvGrpSpPr>
          <p:grpSpPr>
            <a:xfrm>
              <a:off x="82786" y="1671247"/>
              <a:ext cx="2339995" cy="1465878"/>
              <a:chOff x="20075" y="1671544"/>
              <a:chExt cx="2339995" cy="1465878"/>
            </a:xfrm>
          </p:grpSpPr>
          <p:pic>
            <p:nvPicPr>
              <p:cNvPr id="19" name="Bildobjekt 1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12" y="1671544"/>
                <a:ext cx="2308358" cy="14525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Bildobjekt 37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075" y="1671544"/>
                <a:ext cx="684372" cy="146587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706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/>
          <p:cNvSpPr txBox="1">
            <a:spLocks/>
          </p:cNvSpPr>
          <p:nvPr/>
        </p:nvSpPr>
        <p:spPr>
          <a:xfrm>
            <a:off x="756572" y="54608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endParaRPr lang="sv-SE" sz="2800" b="0" dirty="0" smtClean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84" y="234803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10" y="2518246"/>
            <a:ext cx="4231862" cy="3297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4" y="2566230"/>
            <a:ext cx="2538385" cy="136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Bildobjekt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9" b="15524"/>
          <a:stretch/>
        </p:blipFill>
        <p:spPr>
          <a:xfrm>
            <a:off x="189724" y="3936036"/>
            <a:ext cx="2548970" cy="1879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9383" y="2570966"/>
            <a:ext cx="1699208" cy="1932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Bildobjekt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3" y="6407984"/>
            <a:ext cx="1269675" cy="304722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-654819" y="794118"/>
            <a:ext cx="94430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sz="1600" dirty="0" smtClean="0"/>
          </a:p>
          <a:p>
            <a:r>
              <a:rPr lang="sv-SE" sz="2000" dirty="0" smtClean="0"/>
              <a:t>H2E Energisystem</a:t>
            </a:r>
          </a:p>
          <a:p>
            <a:r>
              <a:rPr lang="sv-SE" sz="1600" dirty="0" smtClean="0"/>
              <a:t>                        The </a:t>
            </a:r>
            <a:r>
              <a:rPr lang="sv-SE" sz="1600" dirty="0" err="1" smtClean="0"/>
              <a:t>first</a:t>
            </a:r>
            <a:r>
              <a:rPr lang="sv-SE" sz="1600" dirty="0" smtClean="0"/>
              <a:t> solarcell driven hydrogen </a:t>
            </a:r>
            <a:r>
              <a:rPr lang="sv-SE" sz="1600" dirty="0" err="1" smtClean="0"/>
              <a:t>refuelling</a:t>
            </a:r>
            <a:r>
              <a:rPr lang="sv-SE" sz="1600" dirty="0" smtClean="0"/>
              <a:t> station in the </a:t>
            </a:r>
            <a:r>
              <a:rPr lang="sv-SE" sz="1600" dirty="0" err="1" smtClean="0"/>
              <a:t>world</a:t>
            </a:r>
            <a:r>
              <a:rPr lang="sv-SE" sz="1600" dirty="0" smtClean="0"/>
              <a:t> </a:t>
            </a:r>
            <a:r>
              <a:rPr lang="sv-SE" sz="1600" dirty="0" err="1" smtClean="0"/>
              <a:t>connected</a:t>
            </a:r>
            <a:r>
              <a:rPr lang="sv-SE" sz="1600" dirty="0" smtClean="0"/>
              <a:t> to solarcells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7169383" y="4574997"/>
            <a:ext cx="1903479" cy="1298445"/>
            <a:chOff x="7169383" y="4574997"/>
            <a:chExt cx="1903479" cy="1298445"/>
          </a:xfrm>
        </p:grpSpPr>
        <p:pic>
          <p:nvPicPr>
            <p:cNvPr id="31" name="Bildobjekt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421" y="5434162"/>
              <a:ext cx="1089160" cy="439280"/>
            </a:xfrm>
            <a:prstGeom prst="rect">
              <a:avLst/>
            </a:prstGeom>
          </p:spPr>
        </p:pic>
        <p:pic>
          <p:nvPicPr>
            <p:cNvPr id="32" name="Bildobjekt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417" y="5427836"/>
              <a:ext cx="668124" cy="445606"/>
            </a:xfrm>
            <a:prstGeom prst="rect">
              <a:avLst/>
            </a:prstGeom>
          </p:spPr>
        </p:pic>
        <p:pic>
          <p:nvPicPr>
            <p:cNvPr id="36" name="Bildobjekt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9383" y="4574997"/>
              <a:ext cx="1676932" cy="405448"/>
            </a:xfrm>
            <a:prstGeom prst="rect">
              <a:avLst/>
            </a:prstGeom>
          </p:spPr>
        </p:pic>
        <p:pic>
          <p:nvPicPr>
            <p:cNvPr id="37" name="Bildobjekt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88061" y="5015597"/>
              <a:ext cx="480612" cy="264338"/>
            </a:xfrm>
            <a:prstGeom prst="rect">
              <a:avLst/>
            </a:prstGeom>
          </p:spPr>
        </p:pic>
        <p:pic>
          <p:nvPicPr>
            <p:cNvPr id="29" name="Bildobjekt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972" y="4875820"/>
              <a:ext cx="543890" cy="543892"/>
            </a:xfrm>
            <a:prstGeom prst="rect">
              <a:avLst/>
            </a:prstGeom>
          </p:spPr>
        </p:pic>
        <p:pic>
          <p:nvPicPr>
            <p:cNvPr id="19" name="Bildobjekt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165" y="4987629"/>
              <a:ext cx="552836" cy="292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4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/>
          <p:cNvSpPr txBox="1">
            <a:spLocks/>
          </p:cNvSpPr>
          <p:nvPr/>
        </p:nvSpPr>
        <p:spPr>
          <a:xfrm>
            <a:off x="611560" y="68110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sv-SE" sz="2000" dirty="0" err="1" smtClean="0"/>
              <a:t>Storag</a:t>
            </a:r>
            <a:r>
              <a:rPr lang="sv-SE" sz="2000" dirty="0" err="1"/>
              <a:t>e</a:t>
            </a:r>
            <a:r>
              <a:rPr lang="sv-SE" sz="2000" dirty="0" smtClean="0"/>
              <a:t> system for the </a:t>
            </a:r>
            <a:r>
              <a:rPr lang="sv-SE" sz="2000" dirty="0" err="1" smtClean="0"/>
              <a:t>energy</a:t>
            </a:r>
            <a:r>
              <a:rPr lang="sv-SE" sz="2000" dirty="0" smtClean="0"/>
              <a:t> </a:t>
            </a:r>
            <a:endParaRPr lang="sv-SE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84" y="234803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pic>
        <p:nvPicPr>
          <p:cNvPr id="59" name="Platshållare för innehåll 4">
            <a:extLst>
              <a:ext uri="{FF2B5EF4-FFF2-40B4-BE49-F238E27FC236}">
                <a16:creationId xmlns:a16="http://schemas.microsoft.com/office/drawing/2014/main" id="{A434E13A-AEB7-4BF9-93CE-A2958BC16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188" y="3252091"/>
            <a:ext cx="1763964" cy="1901093"/>
          </a:xfrm>
          <a:prstGeom prst="rect">
            <a:avLst/>
          </a:prstGeom>
        </p:spPr>
      </p:pic>
      <p:pic>
        <p:nvPicPr>
          <p:cNvPr id="60" name="Bildobjekt 59">
            <a:extLst>
              <a:ext uri="{FF2B5EF4-FFF2-40B4-BE49-F238E27FC236}">
                <a16:creationId xmlns:a16="http://schemas.microsoft.com/office/drawing/2014/main" id="{15FA7E4E-68F0-40A4-A6A5-03C58BCED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188" y="3252091"/>
            <a:ext cx="1763965" cy="1901093"/>
          </a:xfrm>
          <a:prstGeom prst="rect">
            <a:avLst/>
          </a:prstGeom>
        </p:spPr>
      </p:pic>
      <p:sp>
        <p:nvSpPr>
          <p:cNvPr id="61" name="Flödesschema: Magnetskiva 60">
            <a:extLst>
              <a:ext uri="{FF2B5EF4-FFF2-40B4-BE49-F238E27FC236}">
                <a16:creationId xmlns:a16="http://schemas.microsoft.com/office/drawing/2014/main" id="{489E9B26-E983-48AE-818A-D7B6C0ECB883}"/>
              </a:ext>
            </a:extLst>
          </p:cNvPr>
          <p:cNvSpPr/>
          <p:nvPr/>
        </p:nvSpPr>
        <p:spPr>
          <a:xfrm>
            <a:off x="5125922" y="3548985"/>
            <a:ext cx="807396" cy="1525952"/>
          </a:xfrm>
          <a:prstGeom prst="flowChartMagneticDisk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62" name="Pil: böjd 18">
            <a:extLst>
              <a:ext uri="{FF2B5EF4-FFF2-40B4-BE49-F238E27FC236}">
                <a16:creationId xmlns:a16="http://schemas.microsoft.com/office/drawing/2014/main" id="{8145DD4E-41C0-4ED6-8AD1-C99501B57C9F}"/>
              </a:ext>
            </a:extLst>
          </p:cNvPr>
          <p:cNvSpPr/>
          <p:nvPr/>
        </p:nvSpPr>
        <p:spPr>
          <a:xfrm rot="16200000" flipV="1">
            <a:off x="8038404" y="3139406"/>
            <a:ext cx="367541" cy="642509"/>
          </a:xfrm>
          <a:prstGeom prst="bentArrow">
            <a:avLst>
              <a:gd name="adj1" fmla="val 19406"/>
              <a:gd name="adj2" fmla="val 21041"/>
              <a:gd name="adj3" fmla="val 28282"/>
              <a:gd name="adj4" fmla="val 65239"/>
            </a:avLst>
          </a:prstGeom>
          <a:solidFill>
            <a:srgbClr val="C9F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pic>
        <p:nvPicPr>
          <p:cNvPr id="63" name="Bildobjekt 62">
            <a:extLst>
              <a:ext uri="{FF2B5EF4-FFF2-40B4-BE49-F238E27FC236}">
                <a16:creationId xmlns:a16="http://schemas.microsoft.com/office/drawing/2014/main" id="{AE4BC82A-97F8-4604-A310-9A0C9218A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4771" y="1716142"/>
            <a:ext cx="970992" cy="683528"/>
          </a:xfrm>
          <a:prstGeom prst="rect">
            <a:avLst/>
          </a:prstGeom>
        </p:spPr>
      </p:pic>
      <p:pic>
        <p:nvPicPr>
          <p:cNvPr id="64" name="Bildobjekt 63">
            <a:extLst>
              <a:ext uri="{FF2B5EF4-FFF2-40B4-BE49-F238E27FC236}">
                <a16:creationId xmlns:a16="http://schemas.microsoft.com/office/drawing/2014/main" id="{990013AF-C455-46CE-A131-89FDCABD2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404" y="1522576"/>
            <a:ext cx="838999" cy="1192952"/>
          </a:xfrm>
          <a:prstGeom prst="rect">
            <a:avLst/>
          </a:prstGeom>
        </p:spPr>
      </p:pic>
      <p:sp>
        <p:nvSpPr>
          <p:cNvPr id="65" name="Pil: böjd 21">
            <a:extLst>
              <a:ext uri="{FF2B5EF4-FFF2-40B4-BE49-F238E27FC236}">
                <a16:creationId xmlns:a16="http://schemas.microsoft.com/office/drawing/2014/main" id="{4BAD9700-AE8A-4482-A61E-D064726F202E}"/>
              </a:ext>
            </a:extLst>
          </p:cNvPr>
          <p:cNvSpPr/>
          <p:nvPr/>
        </p:nvSpPr>
        <p:spPr>
          <a:xfrm rot="10800000" flipH="1">
            <a:off x="3201103" y="2657093"/>
            <a:ext cx="2309932" cy="372384"/>
          </a:xfrm>
          <a:prstGeom prst="bentArrow">
            <a:avLst>
              <a:gd name="adj1" fmla="val 25000"/>
              <a:gd name="adj2" fmla="val 11162"/>
              <a:gd name="adj3" fmla="val 0"/>
              <a:gd name="adj4" fmla="val 437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8065A722-FABA-4A7B-A1F6-2883522CD978}"/>
              </a:ext>
            </a:extLst>
          </p:cNvPr>
          <p:cNvSpPr/>
          <p:nvPr/>
        </p:nvSpPr>
        <p:spPr>
          <a:xfrm>
            <a:off x="4706380" y="2379305"/>
            <a:ext cx="89248" cy="62280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67" name="Pil: böjd 23">
            <a:extLst>
              <a:ext uri="{FF2B5EF4-FFF2-40B4-BE49-F238E27FC236}">
                <a16:creationId xmlns:a16="http://schemas.microsoft.com/office/drawing/2014/main" id="{39EA9B83-7EF3-42FE-A4B8-24D9DC85B693}"/>
              </a:ext>
            </a:extLst>
          </p:cNvPr>
          <p:cNvSpPr/>
          <p:nvPr/>
        </p:nvSpPr>
        <p:spPr>
          <a:xfrm rot="5400000">
            <a:off x="6184588" y="2158109"/>
            <a:ext cx="322737" cy="1903129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B9C9D38B-3B39-48BD-8285-31F2D31564A2}"/>
              </a:ext>
            </a:extLst>
          </p:cNvPr>
          <p:cNvSpPr txBox="1"/>
          <p:nvPr/>
        </p:nvSpPr>
        <p:spPr>
          <a:xfrm>
            <a:off x="5083776" y="5088740"/>
            <a:ext cx="10446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Hydrogen tank</a:t>
            </a:r>
            <a:endParaRPr lang="sv-SE" sz="1350" dirty="0"/>
          </a:p>
        </p:txBody>
      </p:sp>
      <p:sp>
        <p:nvSpPr>
          <p:cNvPr id="69" name="Kub 68">
            <a:extLst>
              <a:ext uri="{FF2B5EF4-FFF2-40B4-BE49-F238E27FC236}">
                <a16:creationId xmlns:a16="http://schemas.microsoft.com/office/drawing/2014/main" id="{A3566240-7D56-4CFD-9D00-888A30D1F467}"/>
              </a:ext>
            </a:extLst>
          </p:cNvPr>
          <p:cNvSpPr/>
          <p:nvPr/>
        </p:nvSpPr>
        <p:spPr>
          <a:xfrm>
            <a:off x="2077881" y="4252090"/>
            <a:ext cx="1195478" cy="805820"/>
          </a:xfrm>
          <a:prstGeom prst="cub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7B16032C-1F91-4CB2-8C78-78FF307FF62B}"/>
              </a:ext>
            </a:extLst>
          </p:cNvPr>
          <p:cNvSpPr txBox="1"/>
          <p:nvPr/>
        </p:nvSpPr>
        <p:spPr>
          <a:xfrm>
            <a:off x="2053747" y="4583800"/>
            <a:ext cx="10781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Powercell</a:t>
            </a:r>
            <a:endParaRPr lang="sv-SE" sz="1350" dirty="0"/>
          </a:p>
        </p:txBody>
      </p:sp>
      <p:pic>
        <p:nvPicPr>
          <p:cNvPr id="71" name="Bildobjekt 70">
            <a:extLst>
              <a:ext uri="{FF2B5EF4-FFF2-40B4-BE49-F238E27FC236}">
                <a16:creationId xmlns:a16="http://schemas.microsoft.com/office/drawing/2014/main" id="{A8D07233-4B63-453A-8AB4-76252A9FF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81" y="1875769"/>
            <a:ext cx="1641569" cy="1294859"/>
          </a:xfrm>
          <a:prstGeom prst="rect">
            <a:avLst/>
          </a:prstGeom>
        </p:spPr>
      </p:pic>
      <p:sp>
        <p:nvSpPr>
          <p:cNvPr id="72" name="Pil: böjd 30">
            <a:extLst>
              <a:ext uri="{FF2B5EF4-FFF2-40B4-BE49-F238E27FC236}">
                <a16:creationId xmlns:a16="http://schemas.microsoft.com/office/drawing/2014/main" id="{FDD30C09-8B21-4B20-A989-C8F29C9A939B}"/>
              </a:ext>
            </a:extLst>
          </p:cNvPr>
          <p:cNvSpPr/>
          <p:nvPr/>
        </p:nvSpPr>
        <p:spPr>
          <a:xfrm rot="16200000">
            <a:off x="1131691" y="3723523"/>
            <a:ext cx="1609216" cy="284795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73" name="Pil: böjd 31">
            <a:extLst>
              <a:ext uri="{FF2B5EF4-FFF2-40B4-BE49-F238E27FC236}">
                <a16:creationId xmlns:a16="http://schemas.microsoft.com/office/drawing/2014/main" id="{5A09485E-69C3-4C5D-A726-9E36BEB929AC}"/>
              </a:ext>
            </a:extLst>
          </p:cNvPr>
          <p:cNvSpPr/>
          <p:nvPr/>
        </p:nvSpPr>
        <p:spPr>
          <a:xfrm rot="16200000">
            <a:off x="701064" y="3840719"/>
            <a:ext cx="1843604" cy="284795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5746A036-2FF5-4987-A34A-A887A2730248}"/>
              </a:ext>
            </a:extLst>
          </p:cNvPr>
          <p:cNvSpPr/>
          <p:nvPr/>
        </p:nvSpPr>
        <p:spPr>
          <a:xfrm rot="16200000">
            <a:off x="1865802" y="4696745"/>
            <a:ext cx="81473" cy="3443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5" name="Pil: böjd 35">
            <a:extLst>
              <a:ext uri="{FF2B5EF4-FFF2-40B4-BE49-F238E27FC236}">
                <a16:creationId xmlns:a16="http://schemas.microsoft.com/office/drawing/2014/main" id="{EE8E0B66-8521-4F4C-8930-B917E63CA32E}"/>
              </a:ext>
            </a:extLst>
          </p:cNvPr>
          <p:cNvSpPr/>
          <p:nvPr/>
        </p:nvSpPr>
        <p:spPr>
          <a:xfrm rot="16200000" flipH="1">
            <a:off x="3788604" y="3109346"/>
            <a:ext cx="391841" cy="2245626"/>
          </a:xfrm>
          <a:prstGeom prst="bentArrow">
            <a:avLst>
              <a:gd name="adj1" fmla="val 20297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76" name="Pil: böjd 37">
            <a:extLst>
              <a:ext uri="{FF2B5EF4-FFF2-40B4-BE49-F238E27FC236}">
                <a16:creationId xmlns:a16="http://schemas.microsoft.com/office/drawing/2014/main" id="{0F44A40D-865F-4B54-8327-5301DBB26817}"/>
              </a:ext>
            </a:extLst>
          </p:cNvPr>
          <p:cNvSpPr/>
          <p:nvPr/>
        </p:nvSpPr>
        <p:spPr>
          <a:xfrm rot="16200000" flipH="1">
            <a:off x="1304726" y="3390661"/>
            <a:ext cx="179852" cy="351902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77" name="textruta 76">
            <a:extLst>
              <a:ext uri="{FF2B5EF4-FFF2-40B4-BE49-F238E27FC236}">
                <a16:creationId xmlns:a16="http://schemas.microsoft.com/office/drawing/2014/main" id="{89105D21-E914-4835-926D-5DBE54815563}"/>
              </a:ext>
            </a:extLst>
          </p:cNvPr>
          <p:cNvSpPr txBox="1"/>
          <p:nvPr/>
        </p:nvSpPr>
        <p:spPr>
          <a:xfrm>
            <a:off x="6428207" y="3306814"/>
            <a:ext cx="428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H2</a:t>
            </a: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85543219-AE48-44E0-B899-1F188C691AE7}"/>
              </a:ext>
            </a:extLst>
          </p:cNvPr>
          <p:cNvSpPr txBox="1"/>
          <p:nvPr/>
        </p:nvSpPr>
        <p:spPr>
          <a:xfrm>
            <a:off x="7715252" y="3290053"/>
            <a:ext cx="4286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O2</a:t>
            </a: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BEEF0817-18F5-4B9A-82BE-1F9F8B1F50A2}"/>
              </a:ext>
            </a:extLst>
          </p:cNvPr>
          <p:cNvSpPr txBox="1"/>
          <p:nvPr/>
        </p:nvSpPr>
        <p:spPr>
          <a:xfrm>
            <a:off x="3210727" y="3778814"/>
            <a:ext cx="1289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Hydrogen</a:t>
            </a:r>
            <a:endParaRPr lang="sv-SE" sz="1350" dirty="0"/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D0D6763F-AA1B-4EE9-9FBC-60F58E4E7583}"/>
              </a:ext>
            </a:extLst>
          </p:cNvPr>
          <p:cNvSpPr txBox="1"/>
          <p:nvPr/>
        </p:nvSpPr>
        <p:spPr>
          <a:xfrm>
            <a:off x="7903434" y="2515574"/>
            <a:ext cx="11622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   </a:t>
            </a:r>
            <a:r>
              <a:rPr lang="sv-SE" sz="1350" dirty="0" err="1" smtClean="0"/>
              <a:t>acid</a:t>
            </a:r>
            <a:r>
              <a:rPr lang="sv-SE" sz="1350" dirty="0" smtClean="0"/>
              <a:t> for the </a:t>
            </a:r>
            <a:r>
              <a:rPr lang="sv-SE" sz="1350" dirty="0" err="1" smtClean="0"/>
              <a:t>environment</a:t>
            </a:r>
            <a:endParaRPr lang="sv-SE" sz="1350" dirty="0"/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974C97CF-A70C-4A43-9118-8F499D225ED1}"/>
              </a:ext>
            </a:extLst>
          </p:cNvPr>
          <p:cNvSpPr/>
          <p:nvPr/>
        </p:nvSpPr>
        <p:spPr>
          <a:xfrm>
            <a:off x="3102872" y="3555016"/>
            <a:ext cx="20116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/>
              <a:t> </a:t>
            </a:r>
            <a:r>
              <a:rPr lang="sv-SE" sz="1200" dirty="0" err="1" smtClean="0"/>
              <a:t>Acid</a:t>
            </a:r>
            <a:r>
              <a:rPr lang="sv-SE" sz="1200" dirty="0" smtClean="0"/>
              <a:t> from the </a:t>
            </a:r>
            <a:r>
              <a:rPr lang="sv-SE" sz="1200" dirty="0" err="1" smtClean="0"/>
              <a:t>environmnet</a:t>
            </a:r>
            <a:endParaRPr lang="sv-SE" sz="1200" dirty="0"/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DADCC9ED-E629-4B89-9810-EEC8CED400FA}"/>
              </a:ext>
            </a:extLst>
          </p:cNvPr>
          <p:cNvSpPr txBox="1"/>
          <p:nvPr/>
        </p:nvSpPr>
        <p:spPr>
          <a:xfrm>
            <a:off x="1900482" y="3124315"/>
            <a:ext cx="1054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Heat</a:t>
            </a:r>
          </a:p>
          <a:p>
            <a:r>
              <a:rPr lang="sv-SE" sz="1350" dirty="0" smtClean="0"/>
              <a:t>65°C </a:t>
            </a:r>
            <a:endParaRPr lang="sv-SE" sz="1350" dirty="0"/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15263D82-1B1F-4D95-A4FF-99D43AE46552}"/>
              </a:ext>
            </a:extLst>
          </p:cNvPr>
          <p:cNvSpPr txBox="1"/>
          <p:nvPr/>
        </p:nvSpPr>
        <p:spPr>
          <a:xfrm>
            <a:off x="1730362" y="5203861"/>
            <a:ext cx="11716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 smtClean="0"/>
              <a:t>Water</a:t>
            </a:r>
            <a:r>
              <a:rPr lang="sv-SE" sz="1350" dirty="0" smtClean="0"/>
              <a:t> in </a:t>
            </a:r>
            <a:r>
              <a:rPr lang="sv-SE" sz="1350" dirty="0" err="1" smtClean="0"/>
              <a:t>return</a:t>
            </a:r>
            <a:endParaRPr lang="sv-SE" sz="1350" dirty="0"/>
          </a:p>
        </p:txBody>
      </p:sp>
      <p:pic>
        <p:nvPicPr>
          <p:cNvPr id="84" name="Bildobjekt 83">
            <a:extLst>
              <a:ext uri="{FF2B5EF4-FFF2-40B4-BE49-F238E27FC236}">
                <a16:creationId xmlns:a16="http://schemas.microsoft.com/office/drawing/2014/main" id="{280706F4-FDA2-4357-8F25-C7D8F3FEA3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421" y="3306814"/>
            <a:ext cx="1600933" cy="1725388"/>
          </a:xfrm>
          <a:prstGeom prst="rect">
            <a:avLst/>
          </a:prstGeom>
        </p:spPr>
      </p:pic>
      <p:pic>
        <p:nvPicPr>
          <p:cNvPr id="85" name="Bildobjekt 84">
            <a:extLst>
              <a:ext uri="{FF2B5EF4-FFF2-40B4-BE49-F238E27FC236}">
                <a16:creationId xmlns:a16="http://schemas.microsoft.com/office/drawing/2014/main" id="{22C1FDFC-7ECB-4842-ACDA-2C01458F25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991" y="3306648"/>
            <a:ext cx="1591419" cy="1715135"/>
          </a:xfrm>
          <a:prstGeom prst="rect">
            <a:avLst/>
          </a:prstGeom>
        </p:spPr>
      </p:pic>
      <p:pic>
        <p:nvPicPr>
          <p:cNvPr id="86" name="Bildobjekt 85">
            <a:extLst>
              <a:ext uri="{FF2B5EF4-FFF2-40B4-BE49-F238E27FC236}">
                <a16:creationId xmlns:a16="http://schemas.microsoft.com/office/drawing/2014/main" id="{52AE654E-C3A7-4D66-8F87-3FD5E2465E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0524" y="3163233"/>
            <a:ext cx="2101848" cy="2002627"/>
          </a:xfrm>
          <a:prstGeom prst="rect">
            <a:avLst/>
          </a:prstGeom>
        </p:spPr>
      </p:pic>
      <p:pic>
        <p:nvPicPr>
          <p:cNvPr id="87" name="Bildobjekt 86">
            <a:extLst>
              <a:ext uri="{FF2B5EF4-FFF2-40B4-BE49-F238E27FC236}">
                <a16:creationId xmlns:a16="http://schemas.microsoft.com/office/drawing/2014/main" id="{432D7971-154F-4A35-BFBA-EC8B1B0924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7871" y="4685504"/>
            <a:ext cx="1393674" cy="605004"/>
          </a:xfrm>
          <a:prstGeom prst="rect">
            <a:avLst/>
          </a:prstGeom>
        </p:spPr>
      </p:pic>
      <p:sp>
        <p:nvSpPr>
          <p:cNvPr id="88" name="Pil: böjd 46">
            <a:extLst>
              <a:ext uri="{FF2B5EF4-FFF2-40B4-BE49-F238E27FC236}">
                <a16:creationId xmlns:a16="http://schemas.microsoft.com/office/drawing/2014/main" id="{89F2572F-3F04-49CE-9610-E7D13B549B48}"/>
              </a:ext>
            </a:extLst>
          </p:cNvPr>
          <p:cNvSpPr/>
          <p:nvPr/>
        </p:nvSpPr>
        <p:spPr>
          <a:xfrm rot="16200000" flipH="1">
            <a:off x="4770129" y="4494792"/>
            <a:ext cx="227133" cy="462715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89" name="textruta 88">
            <a:extLst>
              <a:ext uri="{FF2B5EF4-FFF2-40B4-BE49-F238E27FC236}">
                <a16:creationId xmlns:a16="http://schemas.microsoft.com/office/drawing/2014/main" id="{FC09ABFC-8507-4F4D-AF99-7BD58D95FB7C}"/>
              </a:ext>
            </a:extLst>
          </p:cNvPr>
          <p:cNvSpPr txBox="1"/>
          <p:nvPr/>
        </p:nvSpPr>
        <p:spPr>
          <a:xfrm>
            <a:off x="3391096" y="5225425"/>
            <a:ext cx="15382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Charger for the </a:t>
            </a:r>
            <a:r>
              <a:rPr lang="sv-SE" sz="1350" dirty="0" err="1" smtClean="0"/>
              <a:t>cars</a:t>
            </a:r>
            <a:r>
              <a:rPr lang="sv-SE" sz="1350" dirty="0" smtClean="0"/>
              <a:t> </a:t>
            </a:r>
            <a:r>
              <a:rPr lang="sv-SE" sz="1350" dirty="0" err="1" smtClean="0"/>
              <a:t>with</a:t>
            </a:r>
            <a:r>
              <a:rPr lang="sv-SE" sz="1350" dirty="0" smtClean="0"/>
              <a:t> </a:t>
            </a:r>
            <a:r>
              <a:rPr lang="sv-SE" sz="1350" dirty="0" err="1" smtClean="0"/>
              <a:t>powercells</a:t>
            </a:r>
            <a:endParaRPr lang="sv-SE" sz="1350" dirty="0"/>
          </a:p>
        </p:txBody>
      </p:sp>
      <p:sp>
        <p:nvSpPr>
          <p:cNvPr id="90" name="Pil: böjd 51">
            <a:extLst>
              <a:ext uri="{FF2B5EF4-FFF2-40B4-BE49-F238E27FC236}">
                <a16:creationId xmlns:a16="http://schemas.microsoft.com/office/drawing/2014/main" id="{DBA3E298-EA05-419B-B9FB-E443A41B478F}"/>
              </a:ext>
            </a:extLst>
          </p:cNvPr>
          <p:cNvSpPr/>
          <p:nvPr/>
        </p:nvSpPr>
        <p:spPr>
          <a:xfrm rot="5400000" flipV="1">
            <a:off x="2382591" y="3569354"/>
            <a:ext cx="766666" cy="910776"/>
          </a:xfrm>
          <a:prstGeom prst="bentArrow">
            <a:avLst>
              <a:gd name="adj1" fmla="val 12716"/>
              <a:gd name="adj2" fmla="val 11227"/>
              <a:gd name="adj3" fmla="val 12041"/>
              <a:gd name="adj4" fmla="val 39379"/>
            </a:avLst>
          </a:prstGeom>
          <a:solidFill>
            <a:srgbClr val="C9F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B50BAAE4-3BB2-4B1C-8EFF-A6C68569AAB1}"/>
              </a:ext>
            </a:extLst>
          </p:cNvPr>
          <p:cNvSpPr txBox="1"/>
          <p:nvPr/>
        </p:nvSpPr>
        <p:spPr>
          <a:xfrm>
            <a:off x="6782854" y="5086925"/>
            <a:ext cx="11180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Elektrolyser</a:t>
            </a:r>
            <a:endParaRPr lang="sv-SE" sz="1350" dirty="0"/>
          </a:p>
        </p:txBody>
      </p:sp>
      <p:sp>
        <p:nvSpPr>
          <p:cNvPr id="92" name="Pil: böjd 40">
            <a:extLst>
              <a:ext uri="{FF2B5EF4-FFF2-40B4-BE49-F238E27FC236}">
                <a16:creationId xmlns:a16="http://schemas.microsoft.com/office/drawing/2014/main" id="{B1719FDA-6B71-4BCF-87C7-6E02102C4683}"/>
              </a:ext>
            </a:extLst>
          </p:cNvPr>
          <p:cNvSpPr/>
          <p:nvPr/>
        </p:nvSpPr>
        <p:spPr>
          <a:xfrm rot="5400000" flipV="1">
            <a:off x="1792960" y="4968990"/>
            <a:ext cx="264129" cy="302161"/>
          </a:xfrm>
          <a:prstGeom prst="ben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93" name="Flödesschema: Magnetskiva 92">
            <a:extLst>
              <a:ext uri="{FF2B5EF4-FFF2-40B4-BE49-F238E27FC236}">
                <a16:creationId xmlns:a16="http://schemas.microsoft.com/office/drawing/2014/main" id="{8F1D1807-5F50-489E-82E3-1A76B28F1D49}"/>
              </a:ext>
            </a:extLst>
          </p:cNvPr>
          <p:cNvSpPr/>
          <p:nvPr/>
        </p:nvSpPr>
        <p:spPr>
          <a:xfrm>
            <a:off x="5118207" y="3553264"/>
            <a:ext cx="807396" cy="1525952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4" name="Pil: böjd 49">
            <a:extLst>
              <a:ext uri="{FF2B5EF4-FFF2-40B4-BE49-F238E27FC236}">
                <a16:creationId xmlns:a16="http://schemas.microsoft.com/office/drawing/2014/main" id="{937380B7-940C-4B47-AAA0-96E0873F6AB7}"/>
              </a:ext>
            </a:extLst>
          </p:cNvPr>
          <p:cNvSpPr/>
          <p:nvPr/>
        </p:nvSpPr>
        <p:spPr>
          <a:xfrm rot="16200000" flipH="1">
            <a:off x="5947728" y="3262426"/>
            <a:ext cx="277992" cy="879381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95" name="textruta 94">
            <a:extLst>
              <a:ext uri="{FF2B5EF4-FFF2-40B4-BE49-F238E27FC236}">
                <a16:creationId xmlns:a16="http://schemas.microsoft.com/office/drawing/2014/main" id="{DC61832A-DDFA-479A-A758-CA0F39087063}"/>
              </a:ext>
            </a:extLst>
          </p:cNvPr>
          <p:cNvSpPr txBox="1"/>
          <p:nvPr/>
        </p:nvSpPr>
        <p:spPr>
          <a:xfrm>
            <a:off x="6996070" y="4807803"/>
            <a:ext cx="5778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chemeClr val="bg1"/>
                </a:solidFill>
              </a:rPr>
              <a:t>H2O</a:t>
            </a:r>
            <a:endParaRPr lang="en-GB" sz="1350" dirty="0">
              <a:solidFill>
                <a:schemeClr val="bg1"/>
              </a:solidFill>
            </a:endParaRPr>
          </a:p>
        </p:txBody>
      </p:sp>
      <p:pic>
        <p:nvPicPr>
          <p:cNvPr id="96" name="Bildobjekt 95">
            <a:extLst>
              <a:ext uri="{FF2B5EF4-FFF2-40B4-BE49-F238E27FC236}">
                <a16:creationId xmlns:a16="http://schemas.microsoft.com/office/drawing/2014/main" id="{37491D97-B38E-4347-8403-115ED1CB95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377" y="3505070"/>
            <a:ext cx="1130651" cy="490823"/>
          </a:xfrm>
          <a:prstGeom prst="rect">
            <a:avLst/>
          </a:prstGeom>
        </p:spPr>
      </p:pic>
      <p:sp>
        <p:nvSpPr>
          <p:cNvPr id="97" name="textruta 96">
            <a:extLst>
              <a:ext uri="{FF2B5EF4-FFF2-40B4-BE49-F238E27FC236}">
                <a16:creationId xmlns:a16="http://schemas.microsoft.com/office/drawing/2014/main" id="{078E6811-B6AD-4C34-9D4D-057FCC1AF28F}"/>
              </a:ext>
            </a:extLst>
          </p:cNvPr>
          <p:cNvSpPr txBox="1"/>
          <p:nvPr/>
        </p:nvSpPr>
        <p:spPr>
          <a:xfrm>
            <a:off x="104674" y="3952509"/>
            <a:ext cx="14228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Charing </a:t>
            </a:r>
            <a:r>
              <a:rPr lang="sv-SE" sz="1350" dirty="0" err="1" smtClean="0"/>
              <a:t>of</a:t>
            </a:r>
            <a:r>
              <a:rPr lang="sv-SE" sz="1350" dirty="0" smtClean="0"/>
              <a:t> the </a:t>
            </a:r>
            <a:r>
              <a:rPr lang="sv-SE" sz="1350" dirty="0" err="1" smtClean="0"/>
              <a:t>battery</a:t>
            </a:r>
            <a:endParaRPr lang="sv-SE" sz="1350" dirty="0"/>
          </a:p>
          <a:p>
            <a:endParaRPr lang="sv-SE" sz="1200" dirty="0"/>
          </a:p>
        </p:txBody>
      </p:sp>
      <p:sp>
        <p:nvSpPr>
          <p:cNvPr id="98" name="textruta 97">
            <a:extLst>
              <a:ext uri="{FF2B5EF4-FFF2-40B4-BE49-F238E27FC236}">
                <a16:creationId xmlns:a16="http://schemas.microsoft.com/office/drawing/2014/main" id="{B50BAAE4-3BB2-4B1C-8EFF-A6C68569AAB1}"/>
              </a:ext>
            </a:extLst>
          </p:cNvPr>
          <p:cNvSpPr txBox="1"/>
          <p:nvPr/>
        </p:nvSpPr>
        <p:spPr>
          <a:xfrm>
            <a:off x="5286258" y="6220384"/>
            <a:ext cx="38285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Source for </a:t>
            </a:r>
            <a:r>
              <a:rPr lang="sv-SE" sz="1350" dirty="0" err="1" smtClean="0"/>
              <a:t>this</a:t>
            </a:r>
            <a:r>
              <a:rPr lang="sv-SE" sz="1350" dirty="0" smtClean="0"/>
              <a:t> skiss: Nilsson Energy AB</a:t>
            </a:r>
            <a:endParaRPr lang="sv-SE" sz="1350" dirty="0"/>
          </a:p>
        </p:txBody>
      </p:sp>
      <p:pic>
        <p:nvPicPr>
          <p:cNvPr id="99" name="Bildobjekt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2" y="5853345"/>
            <a:ext cx="647884" cy="3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821"/>
            <a:ext cx="9144000" cy="5138779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1062604" y="13363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80975"/>
            <a:r>
              <a:rPr lang="sv-SE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Rubrik 1"/>
          <p:cNvSpPr txBox="1">
            <a:spLocks/>
          </p:cNvSpPr>
          <p:nvPr/>
        </p:nvSpPr>
        <p:spPr>
          <a:xfrm>
            <a:off x="1784322" y="80072"/>
            <a:ext cx="4471412" cy="1379061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How to involve inhabitants and companies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84" y="234803"/>
            <a:ext cx="1732954" cy="88481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23528" y="1436296"/>
            <a:ext cx="100386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4400" b="1" dirty="0">
              <a:solidFill>
                <a:schemeClr val="bg1"/>
              </a:solidFill>
            </a:endParaRPr>
          </a:p>
          <a:p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99" y="153011"/>
            <a:ext cx="932872" cy="932872"/>
          </a:xfrm>
          <a:prstGeom prst="rect">
            <a:avLst/>
          </a:prstGeom>
        </p:spPr>
      </p:pic>
      <p:grpSp>
        <p:nvGrpSpPr>
          <p:cNvPr id="17" name="Grupp 16"/>
          <p:cNvGrpSpPr/>
          <p:nvPr/>
        </p:nvGrpSpPr>
        <p:grpSpPr>
          <a:xfrm>
            <a:off x="5864528" y="1365637"/>
            <a:ext cx="3343695" cy="3376543"/>
            <a:chOff x="5864528" y="1365637"/>
            <a:chExt cx="3343695" cy="3376543"/>
          </a:xfrm>
        </p:grpSpPr>
        <p:sp>
          <p:nvSpPr>
            <p:cNvPr id="16" name="textruta 15"/>
            <p:cNvSpPr txBox="1"/>
            <p:nvPr/>
          </p:nvSpPr>
          <p:spPr>
            <a:xfrm>
              <a:off x="5864528" y="4095849"/>
              <a:ext cx="3343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Information to all households about our projects</a:t>
              </a:r>
              <a:endParaRPr lang="en-AU" dirty="0"/>
            </a:p>
          </p:txBody>
        </p:sp>
        <p:grpSp>
          <p:nvGrpSpPr>
            <p:cNvPr id="7" name="Grupp 6"/>
            <p:cNvGrpSpPr/>
            <p:nvPr/>
          </p:nvGrpSpPr>
          <p:grpSpPr>
            <a:xfrm>
              <a:off x="5975650" y="1365637"/>
              <a:ext cx="3168350" cy="2711330"/>
              <a:chOff x="8304077" y="1318042"/>
              <a:chExt cx="3168350" cy="2711330"/>
            </a:xfrm>
            <a:solidFill>
              <a:schemeClr val="tx1"/>
            </a:solidFill>
          </p:grpSpPr>
          <p:pic>
            <p:nvPicPr>
              <p:cNvPr id="5" name="Bildobjekt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04077" y="1803438"/>
                <a:ext cx="3168350" cy="222593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</p:pic>
          <p:pic>
            <p:nvPicPr>
              <p:cNvPr id="6" name="Bildobjekt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04077" y="1318042"/>
                <a:ext cx="3168350" cy="4665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3" name="Grupp 2"/>
          <p:cNvGrpSpPr/>
          <p:nvPr/>
        </p:nvGrpSpPr>
        <p:grpSpPr>
          <a:xfrm>
            <a:off x="3461321" y="1851033"/>
            <a:ext cx="2838291" cy="3358990"/>
            <a:chOff x="3461321" y="1851033"/>
            <a:chExt cx="2838291" cy="3358990"/>
          </a:xfrm>
        </p:grpSpPr>
        <p:sp>
          <p:nvSpPr>
            <p:cNvPr id="18" name="textruta 17"/>
            <p:cNvSpPr txBox="1"/>
            <p:nvPr/>
          </p:nvSpPr>
          <p:spPr>
            <a:xfrm>
              <a:off x="3461321" y="4563692"/>
              <a:ext cx="2838291" cy="64633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We use local companies in our projects</a:t>
              </a:r>
              <a:endParaRPr lang="en-AU" dirty="0"/>
            </a:p>
          </p:txBody>
        </p:sp>
        <p:pic>
          <p:nvPicPr>
            <p:cNvPr id="24" name="Bildobjekt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354" y="1851033"/>
              <a:ext cx="1992174" cy="271000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2" name="Grupp 1"/>
          <p:cNvGrpSpPr/>
          <p:nvPr/>
        </p:nvGrpSpPr>
        <p:grpSpPr>
          <a:xfrm>
            <a:off x="132968" y="1336392"/>
            <a:ext cx="3635896" cy="4791986"/>
            <a:chOff x="125336" y="1384398"/>
            <a:chExt cx="3635896" cy="4791986"/>
          </a:xfrm>
        </p:grpSpPr>
        <p:sp>
          <p:nvSpPr>
            <p:cNvPr id="13" name="textruta 12"/>
            <p:cNvSpPr txBox="1"/>
            <p:nvPr/>
          </p:nvSpPr>
          <p:spPr>
            <a:xfrm>
              <a:off x="581038" y="4145059"/>
              <a:ext cx="2922276" cy="2031325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/>
                <a:t>Educational material, gives our children in schools knowledge how to act to a better sustainable world</a:t>
              </a:r>
            </a:p>
            <a:p>
              <a:endParaRPr lang="en-AU" dirty="0"/>
            </a:p>
            <a:p>
              <a:r>
                <a:rPr lang="en-AU" dirty="0">
                  <a:hlinkClick r:id="" action="ppaction://hlinkfile"/>
                </a:rPr>
                <a:t>Our movie about </a:t>
              </a:r>
            </a:p>
            <a:p>
              <a:r>
                <a:rPr lang="en-AU" dirty="0">
                  <a:hlinkClick r:id="" action="ppaction://hlinkfile"/>
                </a:rPr>
                <a:t>School &amp; ElectriVillage</a:t>
              </a:r>
              <a:endParaRPr lang="sv-SE" dirty="0"/>
            </a:p>
          </p:txBody>
        </p:sp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336" y="1384398"/>
              <a:ext cx="3635896" cy="2712655"/>
            </a:xfrm>
            <a:prstGeom prst="rect">
              <a:avLst/>
            </a:prstGeom>
          </p:spPr>
        </p:pic>
      </p:grpSp>
      <p:grpSp>
        <p:nvGrpSpPr>
          <p:cNvPr id="15" name="Grupp 14"/>
          <p:cNvGrpSpPr/>
          <p:nvPr/>
        </p:nvGrpSpPr>
        <p:grpSpPr>
          <a:xfrm>
            <a:off x="3461321" y="4863184"/>
            <a:ext cx="5604665" cy="1434416"/>
            <a:chOff x="3461321" y="4863184"/>
            <a:chExt cx="5604665" cy="1434416"/>
          </a:xfrm>
        </p:grpSpPr>
        <p:sp>
          <p:nvSpPr>
            <p:cNvPr id="20" name="textruta 19"/>
            <p:cNvSpPr txBox="1"/>
            <p:nvPr/>
          </p:nvSpPr>
          <p:spPr>
            <a:xfrm>
              <a:off x="3461321" y="5513239"/>
              <a:ext cx="2854262" cy="64633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Our home care personnel use our FC-cars</a:t>
              </a:r>
              <a:endParaRPr lang="en-AU" dirty="0"/>
            </a:p>
          </p:txBody>
        </p:sp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9612" y="4863184"/>
              <a:ext cx="2766374" cy="1434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/>
          <p:cNvSpPr/>
          <p:nvPr/>
        </p:nvSpPr>
        <p:spPr bwMode="auto">
          <a:xfrm>
            <a:off x="1835696" y="1196752"/>
            <a:ext cx="5541054" cy="4896544"/>
          </a:xfrm>
          <a:prstGeom prst="ellipse">
            <a:avLst/>
          </a:prstGeom>
          <a:noFill/>
          <a:ln w="7620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03821" y="1599526"/>
            <a:ext cx="145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Hydrogen Car pool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348123" y="123019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Construction</a:t>
            </a:r>
            <a:endParaRPr lang="en-GB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5" y="4514620"/>
            <a:ext cx="2113174" cy="138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textruta 13"/>
          <p:cNvSpPr txBox="1"/>
          <p:nvPr/>
        </p:nvSpPr>
        <p:spPr>
          <a:xfrm>
            <a:off x="7740352" y="4798893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Housing</a:t>
            </a:r>
          </a:p>
          <a:p>
            <a:r>
              <a:rPr lang="en-GB" dirty="0" smtClean="0"/>
              <a:t>program</a:t>
            </a:r>
            <a:endParaRPr lang="en-GB" dirty="0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77" y="3057183"/>
            <a:ext cx="2257236" cy="131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ruta 15"/>
          <p:cNvSpPr txBox="1"/>
          <p:nvPr/>
        </p:nvSpPr>
        <p:spPr>
          <a:xfrm>
            <a:off x="-36512" y="4582869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Industry, services</a:t>
            </a:r>
          </a:p>
          <a:p>
            <a:r>
              <a:rPr lang="en-GB" dirty="0" smtClean="0"/>
              <a:t>meets new business</a:t>
            </a:r>
            <a:endParaRPr lang="en-GB" dirty="0"/>
          </a:p>
        </p:txBody>
      </p:sp>
      <p:sp>
        <p:nvSpPr>
          <p:cNvPr id="18" name="textruta 17"/>
          <p:cNvSpPr txBox="1"/>
          <p:nvPr/>
        </p:nvSpPr>
        <p:spPr>
          <a:xfrm>
            <a:off x="1043608" y="544522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Preschools</a:t>
            </a:r>
          </a:p>
          <a:p>
            <a:r>
              <a:rPr lang="en-GB" dirty="0" smtClean="0"/>
              <a:t>Off grid</a:t>
            </a:r>
            <a:endParaRPr lang="en-GB" dirty="0"/>
          </a:p>
        </p:txBody>
      </p:sp>
      <p:sp>
        <p:nvSpPr>
          <p:cNvPr id="21" name="textruta 20"/>
          <p:cNvSpPr txBox="1"/>
          <p:nvPr/>
        </p:nvSpPr>
        <p:spPr>
          <a:xfrm>
            <a:off x="7956747" y="3491716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/>
              <a:t>Tourism</a:t>
            </a:r>
          </a:p>
        </p:txBody>
      </p:sp>
      <p:pic>
        <p:nvPicPr>
          <p:cNvPr id="23" name="Bildobjekt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164" y="2892243"/>
            <a:ext cx="1898591" cy="116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29" y="138707"/>
            <a:ext cx="1732954" cy="884819"/>
          </a:xfrm>
          <a:prstGeom prst="rect">
            <a:avLst/>
          </a:prstGeom>
        </p:spPr>
      </p:pic>
      <p:grpSp>
        <p:nvGrpSpPr>
          <p:cNvPr id="2" name="Grupp 1"/>
          <p:cNvGrpSpPr/>
          <p:nvPr/>
        </p:nvGrpSpPr>
        <p:grpSpPr>
          <a:xfrm>
            <a:off x="3803623" y="3135127"/>
            <a:ext cx="1838297" cy="1061657"/>
            <a:chOff x="3803623" y="3095799"/>
            <a:chExt cx="1838297" cy="1061657"/>
          </a:xfrm>
        </p:grpSpPr>
        <p:sp>
          <p:nvSpPr>
            <p:cNvPr id="7" name="textruta 6"/>
            <p:cNvSpPr txBox="1"/>
            <p:nvPr/>
          </p:nvSpPr>
          <p:spPr>
            <a:xfrm>
              <a:off x="3803623" y="3511125"/>
              <a:ext cx="18261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92D050"/>
                  </a:solidFill>
                </a:rPr>
                <a:t>Sun, Hydrogen</a:t>
              </a:r>
            </a:p>
            <a:p>
              <a:r>
                <a:rPr lang="en-GB" b="1" dirty="0" smtClean="0">
                  <a:solidFill>
                    <a:srgbClr val="92D050"/>
                  </a:solidFill>
                </a:rPr>
                <a:t>Electricity</a:t>
              </a:r>
              <a:endParaRPr lang="en-GB" b="1" dirty="0">
                <a:solidFill>
                  <a:srgbClr val="92D050"/>
                </a:solidFill>
              </a:endParaRPr>
            </a:p>
          </p:txBody>
        </p:sp>
        <p:pic>
          <p:nvPicPr>
            <p:cNvPr id="22" name="Bildobjekt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778" y="3095799"/>
              <a:ext cx="1826142" cy="462294"/>
            </a:xfrm>
            <a:prstGeom prst="rect">
              <a:avLst/>
            </a:prstGeom>
          </p:spPr>
        </p:pic>
      </p:grpSp>
      <p:pic>
        <p:nvPicPr>
          <p:cNvPr id="11" name="Bildobjekt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633" y="1023526"/>
            <a:ext cx="1963321" cy="119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Rak koppling 25"/>
          <p:cNvCxnSpPr/>
          <p:nvPr/>
        </p:nvCxnSpPr>
        <p:spPr bwMode="auto">
          <a:xfrm>
            <a:off x="638935" y="2268229"/>
            <a:ext cx="819783" cy="0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Rak koppling 26"/>
          <p:cNvCxnSpPr/>
          <p:nvPr/>
        </p:nvCxnSpPr>
        <p:spPr bwMode="auto">
          <a:xfrm>
            <a:off x="7420164" y="1575525"/>
            <a:ext cx="1297374" cy="17399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Rak koppling 27"/>
          <p:cNvCxnSpPr/>
          <p:nvPr/>
        </p:nvCxnSpPr>
        <p:spPr bwMode="auto">
          <a:xfrm>
            <a:off x="7751144" y="2045575"/>
            <a:ext cx="1123406" cy="17771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Rak koppling 29"/>
          <p:cNvCxnSpPr/>
          <p:nvPr/>
        </p:nvCxnSpPr>
        <p:spPr bwMode="auto">
          <a:xfrm>
            <a:off x="8054767" y="3812750"/>
            <a:ext cx="819783" cy="0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Rak koppling 32"/>
          <p:cNvCxnSpPr/>
          <p:nvPr/>
        </p:nvCxnSpPr>
        <p:spPr bwMode="auto">
          <a:xfrm>
            <a:off x="7800594" y="5121758"/>
            <a:ext cx="819783" cy="0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Rak koppling 33"/>
          <p:cNvCxnSpPr/>
          <p:nvPr/>
        </p:nvCxnSpPr>
        <p:spPr bwMode="auto">
          <a:xfrm>
            <a:off x="1168505" y="5760991"/>
            <a:ext cx="1072663" cy="0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Rak koppling 35"/>
          <p:cNvCxnSpPr/>
          <p:nvPr/>
        </p:nvCxnSpPr>
        <p:spPr bwMode="auto">
          <a:xfrm>
            <a:off x="791853" y="5178632"/>
            <a:ext cx="1349156" cy="0"/>
          </a:xfrm>
          <a:prstGeom prst="line">
            <a:avLst/>
          </a:prstGeom>
          <a:solidFill>
            <a:srgbClr val="0066CC"/>
          </a:solidFill>
          <a:ln w="57150" cap="flat" cmpd="sng" algn="ctr">
            <a:solidFill>
              <a:srgbClr val="62A8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Bildobjekt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sp>
        <p:nvSpPr>
          <p:cNvPr id="3" name="Rektangel 2"/>
          <p:cNvSpPr/>
          <p:nvPr/>
        </p:nvSpPr>
        <p:spPr>
          <a:xfrm>
            <a:off x="2011916" y="302567"/>
            <a:ext cx="5188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Investments for a sustainable society</a:t>
            </a:r>
          </a:p>
        </p:txBody>
      </p:sp>
      <p:grpSp>
        <p:nvGrpSpPr>
          <p:cNvPr id="29" name="Grupp 28"/>
          <p:cNvGrpSpPr/>
          <p:nvPr/>
        </p:nvGrpSpPr>
        <p:grpSpPr>
          <a:xfrm>
            <a:off x="7695507" y="1704811"/>
            <a:ext cx="1266807" cy="1303576"/>
            <a:chOff x="7695507" y="1704811"/>
            <a:chExt cx="1266807" cy="1303576"/>
          </a:xfrm>
        </p:grpSpPr>
        <p:sp>
          <p:nvSpPr>
            <p:cNvPr id="17" name="textruta 16"/>
            <p:cNvSpPr txBox="1"/>
            <p:nvPr/>
          </p:nvSpPr>
          <p:spPr>
            <a:xfrm>
              <a:off x="7695507" y="1704811"/>
              <a:ext cx="1210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</a:lstStyle>
            <a:p>
              <a:r>
                <a:rPr lang="en-GB" dirty="0"/>
                <a:t>Education</a:t>
              </a:r>
            </a:p>
          </p:txBody>
        </p:sp>
        <p:pic>
          <p:nvPicPr>
            <p:cNvPr id="24" name="Bildobjekt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69074" y="2063346"/>
              <a:ext cx="1193240" cy="475184"/>
            </a:xfrm>
            <a:prstGeom prst="rect">
              <a:avLst/>
            </a:prstGeom>
          </p:spPr>
        </p:pic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31201" y="2502469"/>
              <a:ext cx="626898" cy="505918"/>
            </a:xfrm>
            <a:prstGeom prst="rect">
              <a:avLst/>
            </a:prstGeom>
          </p:spPr>
        </p:pic>
      </p:grpSp>
      <p:pic>
        <p:nvPicPr>
          <p:cNvPr id="37" name="Bildobjekt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1620" y="4686910"/>
            <a:ext cx="2382708" cy="1205766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680" y="1426692"/>
            <a:ext cx="2100418" cy="128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6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46" y="5984440"/>
            <a:ext cx="1732954" cy="884819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3" y="6343586"/>
            <a:ext cx="1826142" cy="462294"/>
          </a:xfrm>
          <a:prstGeom prst="rect">
            <a:avLst/>
          </a:prstGeom>
          <a:solidFill>
            <a:srgbClr val="62A845"/>
          </a:solidFill>
        </p:spPr>
      </p:pic>
      <p:sp>
        <p:nvSpPr>
          <p:cNvPr id="19" name="Rubrik 2">
            <a:extLst>
              <a:ext uri="{FF2B5EF4-FFF2-40B4-BE49-F238E27FC236}">
                <a16:creationId xmlns:a16="http://schemas.microsoft.com/office/drawing/2014/main" id="{CA15F28D-0198-4720-9F8A-6108AFB1C92E}"/>
              </a:ext>
            </a:extLst>
          </p:cNvPr>
          <p:cNvSpPr txBox="1">
            <a:spLocks/>
          </p:cNvSpPr>
          <p:nvPr/>
        </p:nvSpPr>
        <p:spPr>
          <a:xfrm>
            <a:off x="1259632" y="1060304"/>
            <a:ext cx="6686568" cy="1143000"/>
          </a:xfrm>
          <a:prstGeom prst="rect">
            <a:avLst/>
          </a:prstGeom>
        </p:spPr>
        <p:txBody>
          <a:bodyPr anchor="ctr"/>
          <a:lstStyle>
            <a:defPPr>
              <a:defRPr lang="sv-SE"/>
            </a:defPPr>
            <a:lvl1pPr eaLnBrk="1" hangingPunct="1">
              <a:defRPr sz="2800" b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1" hangingPunct="1">
              <a:defRPr sz="3000" b="1">
                <a:solidFill>
                  <a:schemeClr val="tx2"/>
                </a:solidFill>
                <a:cs typeface="Arial" charset="0"/>
              </a:defRPr>
            </a:lvl2pPr>
            <a:lvl3pPr eaLnBrk="1" hangingPunct="1">
              <a:defRPr sz="3000" b="1">
                <a:solidFill>
                  <a:schemeClr val="tx2"/>
                </a:solidFill>
                <a:cs typeface="Arial" charset="0"/>
              </a:defRPr>
            </a:lvl3pPr>
            <a:lvl4pPr eaLnBrk="1" hangingPunct="1">
              <a:defRPr sz="3000" b="1">
                <a:solidFill>
                  <a:schemeClr val="tx2"/>
                </a:solidFill>
                <a:cs typeface="Arial" charset="0"/>
              </a:defRPr>
            </a:lvl4pPr>
            <a:lvl5pPr eaLnBrk="1" hangingPunct="1">
              <a:defRPr sz="3000" b="1">
                <a:solidFill>
                  <a:schemeClr val="tx2"/>
                </a:solidFill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sv-SE" dirty="0"/>
              <a:t>Kinnekullebanan </a:t>
            </a:r>
            <a:br>
              <a:rPr lang="sv-SE" dirty="0"/>
            </a:br>
            <a:r>
              <a:rPr lang="sv-SE" dirty="0" smtClean="0"/>
              <a:t>Sweden </a:t>
            </a:r>
            <a:r>
              <a:rPr lang="sv-SE" dirty="0" err="1" smtClean="0"/>
              <a:t>most</a:t>
            </a:r>
            <a:r>
              <a:rPr lang="sv-SE" dirty="0" smtClean="0"/>
              <a:t> </a:t>
            </a:r>
            <a:r>
              <a:rPr lang="sv-SE" dirty="0" err="1" smtClean="0"/>
              <a:t>beautiful</a:t>
            </a:r>
            <a:r>
              <a:rPr lang="sv-SE" dirty="0" smtClean="0"/>
              <a:t> </a:t>
            </a:r>
            <a:r>
              <a:rPr lang="sv-SE" dirty="0" err="1" smtClean="0"/>
              <a:t>railway</a:t>
            </a:r>
            <a:endParaRPr lang="sv-SE" dirty="0"/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49" y="3256961"/>
            <a:ext cx="3816424" cy="2633730"/>
          </a:xfrm>
          <a:prstGeom prst="rect">
            <a:avLst/>
          </a:prstGeom>
        </p:spPr>
      </p:pic>
      <p:sp>
        <p:nvSpPr>
          <p:cNvPr id="22" name="textruta 21"/>
          <p:cNvSpPr txBox="1"/>
          <p:nvPr/>
        </p:nvSpPr>
        <p:spPr>
          <a:xfrm>
            <a:off x="3071502" y="2297144"/>
            <a:ext cx="355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Today</a:t>
            </a:r>
            <a:r>
              <a:rPr lang="sv-SE" dirty="0" smtClean="0"/>
              <a:t> diesel and a </a:t>
            </a:r>
            <a:r>
              <a:rPr lang="sv-SE" dirty="0" err="1" smtClean="0"/>
              <a:t>lot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effluent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26" name="Rubrik 1"/>
          <p:cNvSpPr txBox="1">
            <a:spLocks/>
          </p:cNvSpPr>
          <p:nvPr/>
        </p:nvSpPr>
        <p:spPr>
          <a:xfrm>
            <a:off x="756572" y="54608"/>
            <a:ext cx="7772400" cy="118199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sv-SE" sz="2800" b="0" dirty="0" err="1" smtClean="0">
                <a:solidFill>
                  <a:srgbClr val="000000"/>
                </a:solidFill>
              </a:rPr>
              <a:t>Future</a:t>
            </a:r>
            <a:r>
              <a:rPr lang="sv-SE" sz="2800" b="0" dirty="0" smtClean="0">
                <a:solidFill>
                  <a:srgbClr val="000000"/>
                </a:solidFill>
              </a:rPr>
              <a:t> </a:t>
            </a:r>
            <a:r>
              <a:rPr lang="sv-SE" sz="2800" b="0" dirty="0" err="1" smtClean="0">
                <a:solidFill>
                  <a:srgbClr val="000000"/>
                </a:solidFill>
              </a:rPr>
              <a:t>projects</a:t>
            </a:r>
            <a:endParaRPr lang="sv-SE" sz="2800" b="0" dirty="0" smtClean="0">
              <a:solidFill>
                <a:srgbClr val="000000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36" y="179168"/>
            <a:ext cx="932872" cy="9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mall med ny grafisk profil 2007 format">
  <a:themeElements>
    <a:clrScheme name="Mall_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ll_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66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ll_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_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_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_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_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l_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l_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Powerpointmall med ny grafisk profil 2007 format</Template>
  <TotalTime>20609</TotalTime>
  <Words>293</Words>
  <Application>Microsoft Office PowerPoint</Application>
  <PresentationFormat>Bildspel på skärmen (4:3)</PresentationFormat>
  <Paragraphs>104</Paragraphs>
  <Slides>11</Slides>
  <Notes>11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  <vt:variant>
        <vt:lpstr>Anpassade bildspel</vt:lpstr>
      </vt:variant>
      <vt:variant>
        <vt:i4>1</vt:i4>
      </vt:variant>
    </vt:vector>
  </HeadingPairs>
  <TitlesOfParts>
    <vt:vector size="15" baseType="lpstr">
      <vt:lpstr>Arial</vt:lpstr>
      <vt:lpstr>Calibri</vt:lpstr>
      <vt:lpstr>Powerpointmall med ny grafisk profil 2007 format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Anpassat bildspel 1</vt:lpstr>
    </vt:vector>
  </TitlesOfParts>
  <Company>MTG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Företagshuset</dc:title>
  <dc:creator>Ramona Nilsson</dc:creator>
  <cp:lastModifiedBy>Susanné Wallner</cp:lastModifiedBy>
  <cp:revision>946</cp:revision>
  <cp:lastPrinted>2018-03-01T07:51:08Z</cp:lastPrinted>
  <dcterms:created xsi:type="dcterms:W3CDTF">2015-11-24T13:31:12Z</dcterms:created>
  <dcterms:modified xsi:type="dcterms:W3CDTF">2019-05-07T06:43:38Z</dcterms:modified>
</cp:coreProperties>
</file>