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85" r:id="rId4"/>
    <p:sldId id="258" r:id="rId5"/>
    <p:sldId id="394" r:id="rId6"/>
    <p:sldId id="257" r:id="rId7"/>
    <p:sldId id="395" r:id="rId8"/>
    <p:sldId id="396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64898" autoAdjust="0"/>
  </p:normalViewPr>
  <p:slideViewPr>
    <p:cSldViewPr snapToGrid="0" showGuides="1">
      <p:cViewPr varScale="1">
        <p:scale>
          <a:sx n="76" d="100"/>
          <a:sy n="76" d="100"/>
        </p:scale>
        <p:origin x="225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r">
              <a:defRPr sz="1300"/>
            </a:lvl1pPr>
          </a:lstStyle>
          <a:p>
            <a:fld id="{E361D030-CE8D-4487-8A58-6332AC5DE44C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5" rIns="95548" bIns="4777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8" tIns="47775" rIns="95548" bIns="4777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r">
              <a:defRPr sz="1300"/>
            </a:lvl1pPr>
          </a:lstStyle>
          <a:p>
            <a:fld id="{65286C61-D5B6-4D0A-9776-F397AFA9B0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89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31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Europastandarder leds av CEN TC 107, </a:t>
            </a:r>
            <a:r>
              <a:rPr lang="sv-SE" b="1" dirty="0" err="1"/>
              <a:t>fv</a:t>
            </a:r>
            <a:r>
              <a:rPr lang="sv-SE" b="1" dirty="0"/>
              <a:t>/</a:t>
            </a:r>
            <a:r>
              <a:rPr lang="sv-SE" b="1" dirty="0" err="1"/>
              <a:t>fk</a:t>
            </a:r>
            <a:r>
              <a:rPr lang="sv-SE" b="1" dirty="0"/>
              <a:t> standarder består av ~34 deltagande länder.</a:t>
            </a:r>
          </a:p>
          <a:p>
            <a:r>
              <a:rPr lang="sv-SE" dirty="0"/>
              <a:t>Standardisering på börjades ca 1980 och har vuxit med flera standarder och nu ny struktur från 2019.</a:t>
            </a:r>
          </a:p>
          <a:p>
            <a:endParaRPr lang="sv-SE" dirty="0"/>
          </a:p>
          <a:p>
            <a:r>
              <a:rPr lang="sv-SE" b="1" dirty="0"/>
              <a:t>Ny omfattning, publicerad okt 2019, </a:t>
            </a:r>
            <a:r>
              <a:rPr lang="sv-SE" dirty="0"/>
              <a:t>och inte bara produktstandarder för fjärrvärme och fjärrkyla distribution.</a:t>
            </a:r>
          </a:p>
          <a:p>
            <a:r>
              <a:rPr lang="sv-SE" dirty="0"/>
              <a:t>Det som nu är på gång är att det skall omfattas av hela ”Livscykeln” från starta projekt till avslut.</a:t>
            </a:r>
          </a:p>
          <a:p>
            <a:endParaRPr lang="sv-SE" dirty="0"/>
          </a:p>
          <a:p>
            <a:r>
              <a:rPr lang="sv-SE" b="1" dirty="0"/>
              <a:t>En Ny paraply standard som innehåller ”Hela livscykeln” från starta projekt – avslut. (Fjärrvärme och Fjärrkyla)</a:t>
            </a:r>
          </a:p>
          <a:p>
            <a:r>
              <a:rPr lang="sv-SE" dirty="0"/>
              <a:t>Konstruktion, Installation, uh/förvaltning. Med tillhörande kvalitetskontroller och dokument.</a:t>
            </a:r>
          </a:p>
          <a:p>
            <a:r>
              <a:rPr lang="sv-SE" dirty="0"/>
              <a:t>Till dessa har vi alla produktstandarder.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477">
              <a:defRPr/>
            </a:pPr>
            <a:fld id="{D0B863A3-F6DA-432C-A68C-0B1EB56ED58E}" type="slidenum">
              <a:rPr lang="sv-SE" sz="1400">
                <a:solidFill>
                  <a:prstClr val="black"/>
                </a:solidFill>
                <a:latin typeface="Arial"/>
              </a:rPr>
              <a:pPr defTabSz="955477">
                <a:defRPr/>
              </a:pPr>
              <a:t>2</a:t>
            </a:fld>
            <a:endParaRPr lang="sv-SE" sz="14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7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EU standard för fjärrvärme: Paraply standarden är EN 13941- 1, 2 osv..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För varje standard finnes en specifik expert grupp med ordförande som leder arbetet, WG 2 till 13.</a:t>
            </a:r>
          </a:p>
          <a:p>
            <a:pPr defTabSz="955477">
              <a:defRPr/>
            </a:pPr>
            <a:endParaRPr lang="sv-SE" sz="1300" dirty="0">
              <a:solidFill>
                <a:prstClr val="black"/>
              </a:solidFill>
              <a:latin typeface="Arial"/>
            </a:endParaRPr>
          </a:p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EN 13941-1 och -2 publiceras just nu, kommande är -3, -4, -5.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-2 Installation, är delvis jämför bar med föreningens ”Läggningsanvisningar D:211”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-4 Idrifttagning, Förvaltning &amp; Uh, är delvis föreningens uh-handbok.</a:t>
            </a:r>
          </a:p>
          <a:p>
            <a:pPr defTabSz="955477">
              <a:defRPr/>
            </a:pPr>
            <a:endParaRPr lang="sv-SE" sz="1300" dirty="0">
              <a:solidFill>
                <a:prstClr val="black"/>
              </a:solidFill>
              <a:latin typeface="Arial"/>
            </a:endParaRPr>
          </a:p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Dessa paraply standarder är övergripande och täcker produktstandarderna</a:t>
            </a:r>
            <a:r>
              <a:rPr lang="sv-SE" sz="1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Produktstandarder finnes och är nu flertal anpassade till nya paraply standarderna. 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WG12: Polymer (plaster mediarör, ex: </a:t>
            </a:r>
            <a:r>
              <a:rPr lang="sv-SE" sz="1300" dirty="0" err="1">
                <a:solidFill>
                  <a:prstClr val="black"/>
                </a:solidFill>
                <a:latin typeface="Arial"/>
              </a:rPr>
              <a:t>pex</a:t>
            </a:r>
            <a:r>
              <a:rPr lang="sv-SE" sz="1300" dirty="0">
                <a:solidFill>
                  <a:prstClr val="black"/>
                </a:solidFill>
                <a:latin typeface="Arial"/>
              </a:rPr>
              <a:t>-rör).</a:t>
            </a:r>
          </a:p>
          <a:p>
            <a:pPr defTabSz="955477">
              <a:defRPr/>
            </a:pPr>
            <a:endParaRPr lang="sv-SE" sz="1300" dirty="0">
              <a:solidFill>
                <a:prstClr val="black"/>
              </a:solidFill>
              <a:latin typeface="Arial"/>
            </a:endParaRP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.. Och alla dessa har Nu legat till grund för uppdatering, för att passa in på nya ”paraply-</a:t>
            </a:r>
            <a:r>
              <a:rPr lang="sv-SE" sz="1300" dirty="0" err="1">
                <a:solidFill>
                  <a:prstClr val="black"/>
                </a:solidFill>
                <a:latin typeface="Arial"/>
              </a:rPr>
              <a:t>standaden</a:t>
            </a:r>
            <a:r>
              <a:rPr lang="sv-SE" sz="1300" dirty="0">
                <a:solidFill>
                  <a:prstClr val="black"/>
                </a:solidFill>
                <a:latin typeface="Arial"/>
              </a:rPr>
              <a:t>”.  </a:t>
            </a:r>
          </a:p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OBS! </a:t>
            </a:r>
            <a:r>
              <a:rPr lang="sv-SE" sz="1300" b="1" dirty="0" err="1">
                <a:solidFill>
                  <a:prstClr val="black"/>
                </a:solidFill>
                <a:latin typeface="Arial"/>
              </a:rPr>
              <a:t>tvillingrör</a:t>
            </a:r>
            <a:r>
              <a:rPr lang="sv-SE" sz="1300" b="1" dirty="0">
                <a:solidFill>
                  <a:prstClr val="black"/>
                </a:solidFill>
                <a:latin typeface="Arial"/>
              </a:rPr>
              <a:t> EN 15698-1, -2 tillhör WG 5.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5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EU standard för fjärrkyla bygger på samma princip som </a:t>
            </a:r>
            <a:r>
              <a:rPr lang="sv-SE" sz="1300" dirty="0" err="1">
                <a:solidFill>
                  <a:prstClr val="black"/>
                </a:solidFill>
                <a:latin typeface="Arial"/>
              </a:rPr>
              <a:t>fv</a:t>
            </a:r>
            <a:r>
              <a:rPr lang="sv-SE" sz="1300" dirty="0">
                <a:solidFill>
                  <a:prstClr val="black"/>
                </a:solidFill>
                <a:latin typeface="Arial"/>
              </a:rPr>
              <a:t>-sandalerna.</a:t>
            </a:r>
          </a:p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Detta arbete sammanhålles av expert grupp WG14, där jag är ordförande</a:t>
            </a:r>
            <a:r>
              <a:rPr lang="sv-SE" sz="13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Vi arbetar med alla dessa och ber publicera vissa från 2020- osv.</a:t>
            </a:r>
          </a:p>
          <a:p>
            <a:pPr defTabSz="955477">
              <a:defRPr/>
            </a:pPr>
            <a:r>
              <a:rPr lang="sv-SE" sz="1300" dirty="0">
                <a:solidFill>
                  <a:prstClr val="black"/>
                </a:solidFill>
                <a:latin typeface="Arial"/>
              </a:rPr>
              <a:t>(Fast förband = ”Vidhäftning” mellan mediarör-skum-mantel) </a:t>
            </a:r>
          </a:p>
          <a:p>
            <a:pPr defTabSz="955477">
              <a:defRPr/>
            </a:pPr>
            <a:endParaRPr lang="sv-SE" sz="1300" b="1" dirty="0">
              <a:solidFill>
                <a:prstClr val="black"/>
              </a:solidFill>
              <a:latin typeface="Arial"/>
            </a:endParaRPr>
          </a:p>
          <a:p>
            <a:pPr defTabSz="955477">
              <a:defRPr/>
            </a:pPr>
            <a:r>
              <a:rPr lang="sv-SE" sz="1300" b="1" dirty="0">
                <a:solidFill>
                  <a:prstClr val="black"/>
                </a:solidFill>
                <a:latin typeface="Arial"/>
              </a:rPr>
              <a:t>Polyeten – Polymer – Plast</a:t>
            </a:r>
          </a:p>
          <a:p>
            <a:pPr defTabSz="955477">
              <a:defRPr/>
            </a:pPr>
            <a:r>
              <a:rPr lang="en-US" sz="1300" b="1" dirty="0">
                <a:solidFill>
                  <a:prstClr val="black"/>
                </a:solidFill>
                <a:latin typeface="Arial"/>
              </a:rPr>
              <a:t>Plastics service pipes shall be</a:t>
            </a:r>
          </a:p>
          <a:p>
            <a:pPr defTabSz="955477">
              <a:defRPr/>
            </a:pPr>
            <a:r>
              <a:rPr lang="en-US" sz="1300" b="0" dirty="0">
                <a:solidFill>
                  <a:prstClr val="black"/>
                </a:solidFill>
                <a:latin typeface="Arial"/>
              </a:rPr>
              <a:t>— polyethylene pipes PE 80 or PE 100 in accordance with EN 12201-2,</a:t>
            </a:r>
          </a:p>
          <a:p>
            <a:pPr defTabSz="955477">
              <a:defRPr/>
            </a:pPr>
            <a:r>
              <a:rPr lang="en-US" sz="1300" b="0" dirty="0">
                <a:solidFill>
                  <a:prstClr val="black"/>
                </a:solidFill>
                <a:latin typeface="Arial"/>
              </a:rPr>
              <a:t>or alternatively,</a:t>
            </a:r>
          </a:p>
          <a:p>
            <a:pPr defTabSz="955477">
              <a:defRPr/>
            </a:pPr>
            <a:r>
              <a:rPr lang="en-US" sz="1300" b="0" dirty="0">
                <a:solidFill>
                  <a:prstClr val="black"/>
                </a:solidFill>
                <a:latin typeface="Arial"/>
              </a:rPr>
              <a:t>— PP, PB, PE-X, PE-RT and multilayer plastics service pipes in </a:t>
            </a:r>
            <a:r>
              <a:rPr lang="en-US" sz="1300" b="0" dirty="0" err="1">
                <a:solidFill>
                  <a:prstClr val="black"/>
                </a:solidFill>
                <a:latin typeface="Arial"/>
              </a:rPr>
              <a:t>accordande</a:t>
            </a:r>
            <a:r>
              <a:rPr lang="en-US" sz="1300" b="0" dirty="0">
                <a:solidFill>
                  <a:prstClr val="black"/>
                </a:solidFill>
                <a:latin typeface="Arial"/>
              </a:rPr>
              <a:t> with the respective pipe standard as given in </a:t>
            </a:r>
            <a:r>
              <a:rPr lang="en-US" sz="1300" b="0" dirty="0" err="1">
                <a:solidFill>
                  <a:prstClr val="black"/>
                </a:solidFill>
                <a:latin typeface="Arial"/>
              </a:rPr>
              <a:t>prEN</a:t>
            </a:r>
            <a:r>
              <a:rPr lang="en-US" sz="1300" b="0" dirty="0">
                <a:solidFill>
                  <a:prstClr val="black"/>
                </a:solidFill>
                <a:latin typeface="Arial"/>
              </a:rPr>
              <a:t> 17414-2.</a:t>
            </a:r>
            <a:endParaRPr lang="sv-SE" sz="13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5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Visar förhållande mellan nationella föreskrifter och EU –normer. </a:t>
            </a:r>
          </a:p>
          <a:p>
            <a:r>
              <a:rPr lang="sv-SE" dirty="0"/>
              <a:t>Markledningar 13941 och ledningar ovan mark 13480.</a:t>
            </a:r>
          </a:p>
          <a:p>
            <a:r>
              <a:rPr lang="sv-SE" dirty="0"/>
              <a:t>Energiföretagens tekniska bestämmelser, ex.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72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1" u="none" dirty="0"/>
              <a:t>Nyheter i dessa är</a:t>
            </a:r>
            <a:endParaRPr lang="sv-SE" dirty="0"/>
          </a:p>
          <a:p>
            <a:r>
              <a:rPr lang="sv-SE" b="1" dirty="0"/>
              <a:t>AFS 2017:3 Instr. Första och Revisonskontroll.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sv-SE" b="0" dirty="0"/>
              <a:t>Uppdaterad från gamla </a:t>
            </a:r>
            <a:r>
              <a:rPr lang="sv-SE" b="0" dirty="0" err="1"/>
              <a:t>AFSar</a:t>
            </a:r>
            <a:r>
              <a:rPr lang="sv-SE" b="0" dirty="0"/>
              <a:t>: (2005/2003).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sv-SE" b="0" dirty="0"/>
              <a:t>Synkad med SWETIC, 3é part.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sv-SE" b="0" dirty="0"/>
              <a:t>Detta är en instruktion för egenkontroll i samråd med 3é part, att hantera fjärrvärme ledningar i 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Anborrning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D:217</a:t>
            </a:r>
          </a:p>
          <a:p>
            <a:pPr marL="165364" marR="0" lvl="0" indent="-1653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Uppdaterad mot nya AFS 2017:3</a:t>
            </a:r>
            <a:endParaRPr lang="sv-SE" b="0" dirty="0"/>
          </a:p>
          <a:p>
            <a:pPr marL="165364" indent="-165364">
              <a:buFont typeface="Arial" panose="020B0604020202020204" pitchFamily="34" charset="0"/>
              <a:buChar char="•"/>
            </a:pPr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Läggningsanvisningar D:211.</a:t>
            </a:r>
          </a:p>
          <a:p>
            <a:pPr marL="165364" marR="0" lvl="0" indent="-1653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Uppdaterat enligt alla EU-normer vi precis tittat på .</a:t>
            </a:r>
          </a:p>
          <a:p>
            <a:pPr marL="165364" marR="0" lvl="0" indent="-1653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Anpassad mot nya AFS 2017:3</a:t>
            </a:r>
          </a:p>
          <a:p>
            <a:pPr marL="165364" marR="0" lvl="0" indent="-1653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Synkad med att nu uppdaterat nya AMA 20 till denna läggningsanvisning och EU-normer.</a:t>
            </a:r>
          </a:p>
          <a:p>
            <a:pPr marL="165364" marR="0" lvl="0" indent="-1653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Fjärrkyla fått ökad omfattning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97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Differentierade temperaturer och nu ses ny standard för </a:t>
            </a:r>
            <a:r>
              <a:rPr lang="sv-SE" dirty="0" err="1"/>
              <a:t>lågtemp</a:t>
            </a:r>
            <a:r>
              <a:rPr lang="sv-SE" dirty="0"/>
              <a:t> fjärrvärme över </a:t>
            </a:r>
          </a:p>
          <a:p>
            <a:r>
              <a:rPr lang="sv-SE" dirty="0"/>
              <a:t>och med detta täcker vi in hela vårat temperatur scoop från 1 gr till 120 g vilket öppnar upp för framtidens distribution.</a:t>
            </a:r>
          </a:p>
          <a:p>
            <a:endParaRPr lang="sv-SE" dirty="0"/>
          </a:p>
          <a:p>
            <a:r>
              <a:rPr lang="sv-SE" dirty="0"/>
              <a:t>Distributionsnäten är framtidens affärsplattform, där vi kan flytta värme-kyla från kund till kund 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86C61-D5B6-4D0A-9776-F397AFA9B07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04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11016-1CD7-45FF-8857-B8752F944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DB6F1B-B8B4-4A65-B9F8-DA568D41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E47A2-DEB1-401C-8FF0-9482F79F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7DB6B0-A936-4347-9D47-8E6EBDAD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0B7653-58EB-4098-BA53-CEEE79A8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26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1199A-2FAE-45DC-A394-DA016B41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0C984E-FF29-4F01-A12F-8B286DA79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061A0E-D13B-495F-B004-04C2A83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4A4FE3-010A-4AC2-A97D-AB3C0FF0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4B6BDF-E383-4770-A4E5-063726A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48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645B809-1BB2-458F-81DA-6E09FA008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D5FE93-955D-426A-83DD-866F07434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CBECF2-7E91-44ED-9EC1-6EA84B93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03237C-02C7-45C4-B5A9-516068D7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D00873-AA9B-45E1-9CF6-F66FAB49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27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med sido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71599" y="2143443"/>
            <a:ext cx="9448325" cy="2387600"/>
          </a:xfrm>
        </p:spPr>
        <p:txBody>
          <a:bodyPr anchor="ctr" anchorCtr="0"/>
          <a:lstStyle>
            <a:lvl1pPr algn="ctr">
              <a:defRPr sz="6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371600" y="7289752"/>
            <a:ext cx="1260000" cy="207330"/>
          </a:xfrm>
        </p:spPr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216713" y="7289752"/>
            <a:ext cx="5758575" cy="207330"/>
          </a:xfrm>
        </p:spPr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559925" y="7289752"/>
            <a:ext cx="1260000" cy="20733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DBDE797-AB0C-4BDA-8D2F-159BCB842D56}"/>
              </a:ext>
            </a:extLst>
          </p:cNvPr>
          <p:cNvSpPr/>
          <p:nvPr userDrawn="1"/>
        </p:nvSpPr>
        <p:spPr>
          <a:xfrm>
            <a:off x="0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30D3C9-0668-40B8-BE1C-9F354B07A29A}"/>
              </a:ext>
            </a:extLst>
          </p:cNvPr>
          <p:cNvSpPr/>
          <p:nvPr userDrawn="1"/>
        </p:nvSpPr>
        <p:spPr>
          <a:xfrm>
            <a:off x="11214495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3CE2B4-410B-4476-88DC-8EC706F6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3059" y="6162186"/>
            <a:ext cx="2185882" cy="4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06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71599" y="2143443"/>
            <a:ext cx="9448325" cy="2387600"/>
          </a:xfrm>
        </p:spPr>
        <p:txBody>
          <a:bodyPr anchor="ctr" anchorCtr="0"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371600" y="7289752"/>
            <a:ext cx="1260000" cy="207330"/>
          </a:xfrm>
        </p:spPr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216713" y="7289752"/>
            <a:ext cx="5758575" cy="207330"/>
          </a:xfrm>
        </p:spPr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559925" y="7289752"/>
            <a:ext cx="1260000" cy="20733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3CE2B4-410B-4476-88DC-8EC706F6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07522" y="6162186"/>
            <a:ext cx="2176955" cy="40857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E9F9478-0B7C-4D23-993A-AA53177B8AFE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693816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sido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1371601" y="719138"/>
            <a:ext cx="9448800" cy="93821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371600" y="7289752"/>
            <a:ext cx="1260000" cy="207330"/>
          </a:xfrm>
        </p:spPr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216713" y="7289752"/>
            <a:ext cx="5758575" cy="207330"/>
          </a:xfrm>
        </p:spPr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9559925" y="7289752"/>
            <a:ext cx="1260000" cy="20733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80" y="1793875"/>
            <a:ext cx="9450228" cy="416401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3810C7D-F283-4FB3-AC7C-AC4DBA556B39}"/>
              </a:ext>
            </a:extLst>
          </p:cNvPr>
          <p:cNvSpPr/>
          <p:nvPr userDrawn="1"/>
        </p:nvSpPr>
        <p:spPr>
          <a:xfrm>
            <a:off x="0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6889C8-5AC1-4F49-AA9E-71B598D3D707}"/>
              </a:ext>
            </a:extLst>
          </p:cNvPr>
          <p:cNvSpPr/>
          <p:nvPr userDrawn="1"/>
        </p:nvSpPr>
        <p:spPr>
          <a:xfrm>
            <a:off x="11214495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8004482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1371601" y="719138"/>
            <a:ext cx="9448800" cy="93821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371600" y="7289752"/>
            <a:ext cx="1260000" cy="207330"/>
          </a:xfrm>
        </p:spPr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216713" y="7289752"/>
            <a:ext cx="5758575" cy="207330"/>
          </a:xfrm>
        </p:spPr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9559925" y="7289752"/>
            <a:ext cx="1260000" cy="20733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80" y="1793875"/>
            <a:ext cx="9450228" cy="416401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A1720A8-3B73-4021-9F33-E199981D3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3060" y="6162186"/>
            <a:ext cx="2185882" cy="4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715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med sido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371601" y="719138"/>
            <a:ext cx="9448800" cy="93821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C1C336A-FEB4-47C3-A149-051FBA7A87B9}"/>
              </a:ext>
            </a:extLst>
          </p:cNvPr>
          <p:cNvSpPr/>
          <p:nvPr userDrawn="1"/>
        </p:nvSpPr>
        <p:spPr>
          <a:xfrm>
            <a:off x="0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2D48C6E-57C5-42F2-B581-C850725ED47B}"/>
              </a:ext>
            </a:extLst>
          </p:cNvPr>
          <p:cNvSpPr/>
          <p:nvPr userDrawn="1"/>
        </p:nvSpPr>
        <p:spPr>
          <a:xfrm>
            <a:off x="11214495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001550-C9A9-4B24-A6CE-6B2EB7D47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1808163"/>
            <a:ext cx="4320000" cy="4149725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F5C9511-AF58-48BB-800D-06955586E4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9925" y="1793875"/>
            <a:ext cx="4320000" cy="41497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dirty="0"/>
              <a:t> 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63011298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371601" y="719138"/>
            <a:ext cx="9448800" cy="93821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001550-C9A9-4B24-A6CE-6B2EB7D47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1808163"/>
            <a:ext cx="4320000" cy="4149725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F5C9511-AF58-48BB-800D-06955586E4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9925" y="1793875"/>
            <a:ext cx="4320000" cy="41497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dirty="0"/>
              <a:t> Klicka på ikonen för att infoga bild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7A81EB7-B6F2-4320-94B3-7CBFD0E100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3060" y="6162186"/>
            <a:ext cx="2185882" cy="4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013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148148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592707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E891B-8BBA-4130-9C30-F58259D4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E657F9-634E-4624-A777-43343254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9AA758-7700-44F0-8CF7-92EBF9F1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4700B9-19A5-4039-B4A0-2BCEB1F7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A9CC96-8797-4783-B46B-C2D01D7B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41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ed sido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599" y="4187882"/>
            <a:ext cx="9448325" cy="1108018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Kontaktinformation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DBDE797-AB0C-4BDA-8D2F-159BCB842D56}"/>
              </a:ext>
            </a:extLst>
          </p:cNvPr>
          <p:cNvSpPr/>
          <p:nvPr userDrawn="1"/>
        </p:nvSpPr>
        <p:spPr>
          <a:xfrm>
            <a:off x="0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30D3C9-0668-40B8-BE1C-9F354B07A29A}"/>
              </a:ext>
            </a:extLst>
          </p:cNvPr>
          <p:cNvSpPr/>
          <p:nvPr userDrawn="1"/>
        </p:nvSpPr>
        <p:spPr>
          <a:xfrm>
            <a:off x="11214495" y="2852738"/>
            <a:ext cx="97869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26B3C4-C6E8-44DE-9382-2D37C4A06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6909" y="2583078"/>
            <a:ext cx="6621953" cy="12377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D63A5D3-DB85-4E31-825E-0136B0B6AF3A}"/>
              </a:ext>
            </a:extLst>
          </p:cNvPr>
          <p:cNvSpPr txBox="1"/>
          <p:nvPr userDrawn="1"/>
        </p:nvSpPr>
        <p:spPr>
          <a:xfrm>
            <a:off x="2413000" y="5850113"/>
            <a:ext cx="736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accent1"/>
                </a:solidFill>
              </a:rPr>
              <a:t>värme och kyla i kretslopp</a:t>
            </a:r>
          </a:p>
        </p:txBody>
      </p:sp>
    </p:spTree>
    <p:extLst>
      <p:ext uri="{BB962C8B-B14F-4D97-AF65-F5344CB8AC3E}">
        <p14:creationId xmlns:p14="http://schemas.microsoft.com/office/powerpoint/2010/main" val="227920256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599" y="4187882"/>
            <a:ext cx="9448325" cy="1108018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Kontaktinformation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26B3C4-C6E8-44DE-9382-2D37C4A06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800430" y="2583078"/>
            <a:ext cx="6594911" cy="12377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D63A5D3-DB85-4E31-825E-0136B0B6AF3A}"/>
              </a:ext>
            </a:extLst>
          </p:cNvPr>
          <p:cNvSpPr txBox="1"/>
          <p:nvPr userDrawn="1"/>
        </p:nvSpPr>
        <p:spPr>
          <a:xfrm>
            <a:off x="2413000" y="5850113"/>
            <a:ext cx="736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</a:rPr>
              <a:t>värme och kyla i kretslopp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B5749E0-6AAC-4F4D-8669-543D41DA2AE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31438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740134-C571-4C9A-A77B-37922231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6BEDC2-E010-46EC-9574-993DA37FD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CE4C83-83C3-4372-B9C3-C7D9F3DA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80414-9156-4750-898C-8DAFDFDF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A095AA-8CE2-4E12-8020-AF64DDD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2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E8127-DEC4-4147-A937-65D1016D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5B2C4-ECD6-47C0-91D7-2BB3D4546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D31B49-9C4B-40B9-A5C5-3CF93A13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4270A0-7C8F-4F6A-A3F8-61F24084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F2669-2503-41FB-AAAE-0AEB7087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0B9344-A2A8-4776-B64E-5BD36AFD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2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CE5D7-A5E3-4653-941A-8FA26881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263C82-CD31-4029-ABD9-0886C405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0E4C39-9A84-447F-A5DD-92F630673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6D86B91-A073-4752-BFEF-168D5F7A3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F74836-55EC-4EB8-ABF0-6AFE84277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44C180-D849-4320-AE7F-05E4EC9D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9A122A-1545-4910-87D6-7B5E7F01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544845-CFDC-4F35-A404-161E4327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54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7E1E2-3ABE-4C3E-86C2-F205B680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833091-8E63-42EB-A3EC-0A40322B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CF17F2-200E-4B80-9ABA-D79E30CA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6850CA-2D9E-4D6F-ACC3-D1CEA945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92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4CFED73-7CF0-4334-8025-0D8C36D2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D411B1-E3C7-4616-BC57-07D5A37C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DDCDBF-C0C0-49C8-A4E9-3013A3D2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6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9E1F1-2855-48D5-9304-5EC424D3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B3992A-467B-4AE3-807D-391236F9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0749F2-66A6-4492-B56C-844CA9C0D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654236-6E34-4322-8C3C-3C8E5F75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BB5B0F-261F-4B73-B820-F31A4D34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BB4179-CCBD-4152-971A-4064711F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62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27F6B-57F2-4B7B-994E-ADC7D90E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CED2B04-F6E2-4684-A286-3BA97D918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0FABBD-8400-4512-A3C8-2D3148969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78DD7F-8C09-4C8A-B85F-6314DC02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E4657B-A368-48A0-81DB-1240C50A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79F69E-4873-4666-ABA5-FB4C50D0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14317F-0954-4847-9E61-B5DAB926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D2648B-11D8-41E1-8D6B-155DA91C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CDF266-E218-4010-BDAE-465B5ECEB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697B-96A4-4A37-AF62-3996F784A5E1}" type="datetimeFigureOut">
              <a:rPr lang="sv-SE" smtClean="0"/>
              <a:t>2020-05-27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E8C8DC-26F0-4790-8664-6A874A562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C3EE46-C5B4-4833-963D-4C7AEC03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1596-8F0E-4F42-AFF9-046DAB480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0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71601" y="719138"/>
            <a:ext cx="9448800" cy="938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71680" y="1793875"/>
            <a:ext cx="9450227" cy="4164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71600" y="7289752"/>
            <a:ext cx="1260000" cy="2073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2019-01-23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6713" y="7285673"/>
            <a:ext cx="5758575" cy="2073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2019-01-23  Niclas De Lorenzi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559925" y="7285673"/>
            <a:ext cx="1260000" cy="2073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2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push/>
  </p:transition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096">
          <p15:clr>
            <a:srgbClr val="F26B43"/>
          </p15:clr>
        </p15:guide>
        <p15:guide id="3" pos="864">
          <p15:clr>
            <a:srgbClr val="F26B43"/>
          </p15:clr>
        </p15:guide>
        <p15:guide id="4" pos="6816">
          <p15:clr>
            <a:srgbClr val="F26B43"/>
          </p15:clr>
        </p15:guide>
        <p15:guide id="5" orient="horz" pos="3753">
          <p15:clr>
            <a:srgbClr val="F26B43"/>
          </p15:clr>
        </p15:guide>
        <p15:guide id="7" orient="horz" pos="1130">
          <p15:clr>
            <a:srgbClr val="F26B43"/>
          </p15:clr>
        </p15:guide>
        <p15:guide id="8" orient="horz" pos="1044">
          <p15:clr>
            <a:srgbClr val="F26B43"/>
          </p15:clr>
        </p15:guide>
        <p15:guide id="9" orient="horz" pos="453">
          <p15:clr>
            <a:srgbClr val="F26B43"/>
          </p15:clr>
        </p15:guide>
        <p15:guide id="11" orient="horz" pos="1719">
          <p15:clr>
            <a:srgbClr val="F26B43"/>
          </p15:clr>
        </p15:guide>
        <p15:guide id="12" orient="horz" pos="1797">
          <p15:clr>
            <a:srgbClr val="F26B43"/>
          </p15:clr>
        </p15:guide>
        <p15:guide id="13" orient="horz" pos="2397">
          <p15:clr>
            <a:srgbClr val="F26B43"/>
          </p15:clr>
        </p15:guide>
        <p15:guide id="14" orient="horz" pos="2487">
          <p15:clr>
            <a:srgbClr val="F26B43"/>
          </p15:clr>
        </p15:guide>
        <p15:guide id="15" orient="horz" pos="3074">
          <p15:clr>
            <a:srgbClr val="F26B43"/>
          </p15:clr>
        </p15:guide>
        <p15:guide id="17" orient="horz" pos="31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227CF-6496-4194-8EFE-28F9F3E78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Nyheter från Europa och Distributionsgruppen.</a:t>
            </a:r>
            <a:br>
              <a:rPr lang="sv-SE" sz="4000" b="1" dirty="0">
                <a:latin typeface="Arial"/>
              </a:rPr>
            </a:br>
            <a:br>
              <a:rPr lang="sv-SE" sz="4000" b="1" dirty="0">
                <a:latin typeface="Arial"/>
              </a:rPr>
            </a:br>
            <a:r>
              <a:rPr lang="sv-SE" sz="1600" b="1" dirty="0">
                <a:latin typeface="Arial"/>
              </a:rPr>
              <a:t>Europastandarder ”Europa Normer”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F21D0C-0D7F-44DF-A737-73C3F41F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6878"/>
            <a:ext cx="9144000" cy="840921"/>
          </a:xfrm>
        </p:spPr>
        <p:txBody>
          <a:bodyPr/>
          <a:lstStyle/>
          <a:p>
            <a:r>
              <a:rPr lang="sv-SE" sz="36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Fjärrvärme &amp; Fjärrkyla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828D42D-AD3E-4909-B723-91A81A899CDD}"/>
              </a:ext>
            </a:extLst>
          </p:cNvPr>
          <p:cNvSpPr txBox="1"/>
          <p:nvPr/>
        </p:nvSpPr>
        <p:spPr>
          <a:xfrm>
            <a:off x="10419531" y="6528377"/>
            <a:ext cx="1460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/>
              </a:rPr>
              <a:t>Niclas De Lorenzi</a:t>
            </a:r>
            <a:endParaRPr lang="sv-SE" sz="3600" dirty="0">
              <a:latin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AC5DD7-A0DB-448B-8C0A-BA7329AB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845" y="6531826"/>
            <a:ext cx="240191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10E7565-5F54-E442-BC3D-24AE29A2C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680" y="21286"/>
            <a:ext cx="9448325" cy="894725"/>
          </a:xfrm>
        </p:spPr>
        <p:txBody>
          <a:bodyPr/>
          <a:lstStyle/>
          <a:p>
            <a:r>
              <a:rPr lang="sv-SE" sz="3200" dirty="0"/>
              <a:t>CEN TC 107 ”ny struktur”</a:t>
            </a:r>
            <a:br>
              <a:rPr lang="sv-SE" sz="3200" dirty="0"/>
            </a:br>
            <a:r>
              <a:rPr lang="sv-SE" sz="3200" dirty="0"/>
              <a:t>EU - Normer ny standard omfattning. 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A0DCB001-77F1-4C90-A9C8-103508BF202C}"/>
              </a:ext>
            </a:extLst>
          </p:cNvPr>
          <p:cNvSpPr/>
          <p:nvPr/>
        </p:nvSpPr>
        <p:spPr>
          <a:xfrm>
            <a:off x="3328775" y="1297369"/>
            <a:ext cx="1387371" cy="1006907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E15F706-3DBF-47DC-91C0-CAEE69FBF047}"/>
              </a:ext>
            </a:extLst>
          </p:cNvPr>
          <p:cNvSpPr txBox="1"/>
          <p:nvPr/>
        </p:nvSpPr>
        <p:spPr>
          <a:xfrm>
            <a:off x="3615132" y="1308582"/>
            <a:ext cx="114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Starta Fjärrvärme Fjärrkyla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-projekt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DA6B147-3F6C-4FD5-BCB3-C3327BE2BD3C}"/>
              </a:ext>
            </a:extLst>
          </p:cNvPr>
          <p:cNvSpPr/>
          <p:nvPr/>
        </p:nvSpPr>
        <p:spPr>
          <a:xfrm>
            <a:off x="3269566" y="2563660"/>
            <a:ext cx="1458455" cy="62345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652E529-6C15-47CC-926F-33C3DC8303CB}"/>
              </a:ext>
            </a:extLst>
          </p:cNvPr>
          <p:cNvSpPr txBox="1"/>
          <p:nvPr/>
        </p:nvSpPr>
        <p:spPr>
          <a:xfrm>
            <a:off x="3457300" y="2635479"/>
            <a:ext cx="125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Konstruktion, Projektering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3D478DA-0786-428D-8358-F48670A57111}"/>
              </a:ext>
            </a:extLst>
          </p:cNvPr>
          <p:cNvSpPr/>
          <p:nvPr/>
        </p:nvSpPr>
        <p:spPr>
          <a:xfrm>
            <a:off x="3269567" y="3457911"/>
            <a:ext cx="1529538" cy="62345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A326D4-7D3F-4AF3-B719-CE4680F8352D}"/>
              </a:ext>
            </a:extLst>
          </p:cNvPr>
          <p:cNvSpPr txBox="1"/>
          <p:nvPr/>
        </p:nvSpPr>
        <p:spPr>
          <a:xfrm>
            <a:off x="3449446" y="3433951"/>
            <a:ext cx="137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Installation, Läggnings-   anvisningar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E47BEA8-C7FE-4F11-B0D4-FF0A1968F299}"/>
              </a:ext>
            </a:extLst>
          </p:cNvPr>
          <p:cNvSpPr/>
          <p:nvPr/>
        </p:nvSpPr>
        <p:spPr>
          <a:xfrm>
            <a:off x="3269567" y="4352162"/>
            <a:ext cx="1529538" cy="62345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4DAA36-742D-4843-BA7B-2AE977145DCB}"/>
              </a:ext>
            </a:extLst>
          </p:cNvPr>
          <p:cNvSpPr txBox="1"/>
          <p:nvPr/>
        </p:nvSpPr>
        <p:spPr>
          <a:xfrm>
            <a:off x="3434228" y="4418066"/>
            <a:ext cx="139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Idrifttagning,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Förvaltning, D&amp;U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AFBA49F-CCDE-4489-88F5-94C08FD20E46}"/>
              </a:ext>
            </a:extLst>
          </p:cNvPr>
          <p:cNvSpPr/>
          <p:nvPr/>
        </p:nvSpPr>
        <p:spPr>
          <a:xfrm>
            <a:off x="3317066" y="5273369"/>
            <a:ext cx="1321719" cy="10429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BD65037-FED9-4F74-AD48-13BC2BE5252B}"/>
              </a:ext>
            </a:extLst>
          </p:cNvPr>
          <p:cNvSpPr txBox="1"/>
          <p:nvPr/>
        </p:nvSpPr>
        <p:spPr>
          <a:xfrm>
            <a:off x="3534118" y="5414072"/>
            <a:ext cx="1182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Drift &gt;30 år LCC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94E2530-DA39-40F8-9CC2-945EABB2B7EE}"/>
              </a:ext>
            </a:extLst>
          </p:cNvPr>
          <p:cNvSpPr/>
          <p:nvPr/>
        </p:nvSpPr>
        <p:spPr>
          <a:xfrm>
            <a:off x="5038717" y="3445833"/>
            <a:ext cx="1529538" cy="59871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DC7BE29-361C-4662-9AB6-ACC0A4C55346}"/>
              </a:ext>
            </a:extLst>
          </p:cNvPr>
          <p:cNvSpPr txBox="1"/>
          <p:nvPr/>
        </p:nvSpPr>
        <p:spPr>
          <a:xfrm>
            <a:off x="5038717" y="3537310"/>
            <a:ext cx="15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Kvalitetskontroll och dokumentation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95473CC-A6E4-4851-AB15-DE8CB7889F29}"/>
              </a:ext>
            </a:extLst>
          </p:cNvPr>
          <p:cNvSpPr txBox="1"/>
          <p:nvPr/>
        </p:nvSpPr>
        <p:spPr>
          <a:xfrm>
            <a:off x="1496103" y="3023553"/>
            <a:ext cx="1505519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Produkt och övergripande standarder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il: nedåt 19">
            <a:extLst>
              <a:ext uri="{FF2B5EF4-FFF2-40B4-BE49-F238E27FC236}">
                <a16:creationId xmlns:a16="http://schemas.microsoft.com/office/drawing/2014/main" id="{863AFD29-206E-4E0D-91F1-D60A9851D374}"/>
              </a:ext>
            </a:extLst>
          </p:cNvPr>
          <p:cNvSpPr/>
          <p:nvPr/>
        </p:nvSpPr>
        <p:spPr>
          <a:xfrm>
            <a:off x="3874016" y="2332777"/>
            <a:ext cx="296884" cy="24112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2CEC969E-7400-41E2-BB73-B53479AEBDF4}"/>
              </a:ext>
            </a:extLst>
          </p:cNvPr>
          <p:cNvSpPr/>
          <p:nvPr/>
        </p:nvSpPr>
        <p:spPr>
          <a:xfrm>
            <a:off x="3850351" y="3222807"/>
            <a:ext cx="296884" cy="24112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il: nedåt 21">
            <a:extLst>
              <a:ext uri="{FF2B5EF4-FFF2-40B4-BE49-F238E27FC236}">
                <a16:creationId xmlns:a16="http://schemas.microsoft.com/office/drawing/2014/main" id="{30DCCF27-BD00-4C19-83BA-66F982BEDB76}"/>
              </a:ext>
            </a:extLst>
          </p:cNvPr>
          <p:cNvSpPr/>
          <p:nvPr/>
        </p:nvSpPr>
        <p:spPr>
          <a:xfrm>
            <a:off x="3850351" y="4110365"/>
            <a:ext cx="296884" cy="24112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Pil: nedåt 22">
            <a:extLst>
              <a:ext uri="{FF2B5EF4-FFF2-40B4-BE49-F238E27FC236}">
                <a16:creationId xmlns:a16="http://schemas.microsoft.com/office/drawing/2014/main" id="{8E52DFA7-9FCE-42C6-86E2-B543C1061A5C}"/>
              </a:ext>
            </a:extLst>
          </p:cNvPr>
          <p:cNvSpPr/>
          <p:nvPr/>
        </p:nvSpPr>
        <p:spPr>
          <a:xfrm>
            <a:off x="3850351" y="5025729"/>
            <a:ext cx="296884" cy="24112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DBA9875-DE96-454D-AD6B-FF9230AEE672}"/>
              </a:ext>
            </a:extLst>
          </p:cNvPr>
          <p:cNvCxnSpPr/>
          <p:nvPr/>
        </p:nvCxnSpPr>
        <p:spPr>
          <a:xfrm flipH="1">
            <a:off x="1243632" y="2332777"/>
            <a:ext cx="226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6688ED7C-C191-46A0-B37F-1215CF7BD706}"/>
              </a:ext>
            </a:extLst>
          </p:cNvPr>
          <p:cNvCxnSpPr/>
          <p:nvPr/>
        </p:nvCxnSpPr>
        <p:spPr>
          <a:xfrm flipH="1">
            <a:off x="1243632" y="4214225"/>
            <a:ext cx="226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957BEF86-6EE9-44B4-A4A1-9B690D50A20C}"/>
              </a:ext>
            </a:extLst>
          </p:cNvPr>
          <p:cNvCxnSpPr/>
          <p:nvPr/>
        </p:nvCxnSpPr>
        <p:spPr>
          <a:xfrm>
            <a:off x="1342712" y="2332777"/>
            <a:ext cx="0" cy="1881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7242DBB7-67DD-466C-BDAD-581AA55BAF52}"/>
              </a:ext>
            </a:extLst>
          </p:cNvPr>
          <p:cNvCxnSpPr>
            <a:cxnSpLocks/>
          </p:cNvCxnSpPr>
          <p:nvPr/>
        </p:nvCxnSpPr>
        <p:spPr>
          <a:xfrm>
            <a:off x="1342712" y="4214225"/>
            <a:ext cx="29713" cy="18859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3356D130-62F2-4892-ABB9-8C73230FAE51}"/>
              </a:ext>
            </a:extLst>
          </p:cNvPr>
          <p:cNvSpPr txBox="1"/>
          <p:nvPr/>
        </p:nvSpPr>
        <p:spPr>
          <a:xfrm rot="16200000">
            <a:off x="571018" y="2868476"/>
            <a:ext cx="1387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 till ~2 år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23C99A02-200F-4891-869D-8412086818E2}"/>
              </a:ext>
            </a:extLst>
          </p:cNvPr>
          <p:cNvSpPr txBox="1"/>
          <p:nvPr/>
        </p:nvSpPr>
        <p:spPr>
          <a:xfrm rot="16200000">
            <a:off x="571017" y="4697747"/>
            <a:ext cx="1387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30 år</a:t>
            </a:r>
          </a:p>
        </p:txBody>
      </p:sp>
      <p:cxnSp>
        <p:nvCxnSpPr>
          <p:cNvPr id="41" name="Koppling: vinklad 40">
            <a:extLst>
              <a:ext uri="{FF2B5EF4-FFF2-40B4-BE49-F238E27FC236}">
                <a16:creationId xmlns:a16="http://schemas.microsoft.com/office/drawing/2014/main" id="{9BCDD0FB-BA71-429E-9229-069506A83062}"/>
              </a:ext>
            </a:extLst>
          </p:cNvPr>
          <p:cNvCxnSpPr>
            <a:cxnSpLocks/>
            <a:stCxn id="19" idx="0"/>
            <a:endCxn id="7" idx="1"/>
          </p:cNvCxnSpPr>
          <p:nvPr/>
        </p:nvCxnSpPr>
        <p:spPr>
          <a:xfrm rot="5400000" flipH="1" flipV="1">
            <a:off x="2685132" y="2439120"/>
            <a:ext cx="148165" cy="10207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Koppling: vinklad 46">
            <a:extLst>
              <a:ext uri="{FF2B5EF4-FFF2-40B4-BE49-F238E27FC236}">
                <a16:creationId xmlns:a16="http://schemas.microsoft.com/office/drawing/2014/main" id="{441E0773-AA3B-48FF-86E9-2091573B2006}"/>
              </a:ext>
            </a:extLst>
          </p:cNvPr>
          <p:cNvCxnSpPr>
            <a:cxnSpLocks/>
            <a:stCxn id="19" idx="2"/>
            <a:endCxn id="10" idx="1"/>
          </p:cNvCxnSpPr>
          <p:nvPr/>
        </p:nvCxnSpPr>
        <p:spPr>
          <a:xfrm rot="16200000" flipH="1">
            <a:off x="2709338" y="3209409"/>
            <a:ext cx="99755" cy="1020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oppling: vinklad 50">
            <a:extLst>
              <a:ext uri="{FF2B5EF4-FFF2-40B4-BE49-F238E27FC236}">
                <a16:creationId xmlns:a16="http://schemas.microsoft.com/office/drawing/2014/main" id="{1091D0A1-8946-4ED7-9F63-9BF16E3F60D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728019" y="2903514"/>
            <a:ext cx="1075467" cy="54231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ppling: vinklad 52">
            <a:extLst>
              <a:ext uri="{FF2B5EF4-FFF2-40B4-BE49-F238E27FC236}">
                <a16:creationId xmlns:a16="http://schemas.microsoft.com/office/drawing/2014/main" id="{28E94BEF-E23B-46F4-BA32-91B5EFD1D2CA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799105" y="4044552"/>
            <a:ext cx="1004381" cy="60237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70E883DA-0F11-43F9-B3BC-30A4F8295297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4799105" y="3768143"/>
            <a:ext cx="239612" cy="1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6C558DAB-D0A0-42FD-8F4B-D5216886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936" y="237875"/>
            <a:ext cx="792549" cy="524301"/>
          </a:xfrm>
          <a:prstGeom prst="rect">
            <a:avLst/>
          </a:prstGeom>
        </p:spPr>
      </p:pic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9700F2F-C34B-40FA-8EC8-F2CFFB0403A9}"/>
              </a:ext>
            </a:extLst>
          </p:cNvPr>
          <p:cNvSpPr/>
          <p:nvPr/>
        </p:nvSpPr>
        <p:spPr>
          <a:xfrm>
            <a:off x="3001622" y="2284125"/>
            <a:ext cx="3715607" cy="2959105"/>
          </a:xfrm>
          <a:custGeom>
            <a:avLst/>
            <a:gdLst>
              <a:gd name="connsiteX0" fmla="*/ 19907 w 3715607"/>
              <a:gd name="connsiteY0" fmla="*/ 353065 h 2959105"/>
              <a:gd name="connsiteX1" fmla="*/ 27527 w 3715607"/>
              <a:gd name="connsiteY1" fmla="*/ 292105 h 2959105"/>
              <a:gd name="connsiteX2" fmla="*/ 35147 w 3715607"/>
              <a:gd name="connsiteY2" fmla="*/ 215905 h 2959105"/>
              <a:gd name="connsiteX3" fmla="*/ 42767 w 3715607"/>
              <a:gd name="connsiteY3" fmla="*/ 193045 h 2959105"/>
              <a:gd name="connsiteX4" fmla="*/ 65627 w 3715607"/>
              <a:gd name="connsiteY4" fmla="*/ 177805 h 2959105"/>
              <a:gd name="connsiteX5" fmla="*/ 88487 w 3715607"/>
              <a:gd name="connsiteY5" fmla="*/ 154945 h 2959105"/>
              <a:gd name="connsiteX6" fmla="*/ 111347 w 3715607"/>
              <a:gd name="connsiteY6" fmla="*/ 139705 h 2959105"/>
              <a:gd name="connsiteX7" fmla="*/ 157067 w 3715607"/>
              <a:gd name="connsiteY7" fmla="*/ 101605 h 2959105"/>
              <a:gd name="connsiteX8" fmla="*/ 202787 w 3715607"/>
              <a:gd name="connsiteY8" fmla="*/ 86365 h 2959105"/>
              <a:gd name="connsiteX9" fmla="*/ 256127 w 3715607"/>
              <a:gd name="connsiteY9" fmla="*/ 63505 h 2959105"/>
              <a:gd name="connsiteX10" fmla="*/ 332327 w 3715607"/>
              <a:gd name="connsiteY10" fmla="*/ 48265 h 2959105"/>
              <a:gd name="connsiteX11" fmla="*/ 400907 w 3715607"/>
              <a:gd name="connsiteY11" fmla="*/ 33025 h 2959105"/>
              <a:gd name="connsiteX12" fmla="*/ 583787 w 3715607"/>
              <a:gd name="connsiteY12" fmla="*/ 17785 h 2959105"/>
              <a:gd name="connsiteX13" fmla="*/ 606647 w 3715607"/>
              <a:gd name="connsiteY13" fmla="*/ 10165 h 2959105"/>
              <a:gd name="connsiteX14" fmla="*/ 1079087 w 3715607"/>
              <a:gd name="connsiteY14" fmla="*/ 10165 h 2959105"/>
              <a:gd name="connsiteX15" fmla="*/ 1155287 w 3715607"/>
              <a:gd name="connsiteY15" fmla="*/ 17785 h 2959105"/>
              <a:gd name="connsiteX16" fmla="*/ 1193387 w 3715607"/>
              <a:gd name="connsiteY16" fmla="*/ 25405 h 2959105"/>
              <a:gd name="connsiteX17" fmla="*/ 1277207 w 3715607"/>
              <a:gd name="connsiteY17" fmla="*/ 33025 h 2959105"/>
              <a:gd name="connsiteX18" fmla="*/ 1444847 w 3715607"/>
              <a:gd name="connsiteY18" fmla="*/ 48265 h 2959105"/>
              <a:gd name="connsiteX19" fmla="*/ 1498187 w 3715607"/>
              <a:gd name="connsiteY19" fmla="*/ 55885 h 2959105"/>
              <a:gd name="connsiteX20" fmla="*/ 1559147 w 3715607"/>
              <a:gd name="connsiteY20" fmla="*/ 63505 h 2959105"/>
              <a:gd name="connsiteX21" fmla="*/ 1597247 w 3715607"/>
              <a:gd name="connsiteY21" fmla="*/ 71125 h 2959105"/>
              <a:gd name="connsiteX22" fmla="*/ 1802987 w 3715607"/>
              <a:gd name="connsiteY22" fmla="*/ 93985 h 2959105"/>
              <a:gd name="connsiteX23" fmla="*/ 1833467 w 3715607"/>
              <a:gd name="connsiteY23" fmla="*/ 101605 h 2959105"/>
              <a:gd name="connsiteX24" fmla="*/ 1871567 w 3715607"/>
              <a:gd name="connsiteY24" fmla="*/ 109225 h 2959105"/>
              <a:gd name="connsiteX25" fmla="*/ 1894427 w 3715607"/>
              <a:gd name="connsiteY25" fmla="*/ 116845 h 2959105"/>
              <a:gd name="connsiteX26" fmla="*/ 1970627 w 3715607"/>
              <a:gd name="connsiteY26" fmla="*/ 124465 h 2959105"/>
              <a:gd name="connsiteX27" fmla="*/ 2008727 w 3715607"/>
              <a:gd name="connsiteY27" fmla="*/ 132085 h 2959105"/>
              <a:gd name="connsiteX28" fmla="*/ 2062067 w 3715607"/>
              <a:gd name="connsiteY28" fmla="*/ 139705 h 2959105"/>
              <a:gd name="connsiteX29" fmla="*/ 2153507 w 3715607"/>
              <a:gd name="connsiteY29" fmla="*/ 154945 h 2959105"/>
              <a:gd name="connsiteX30" fmla="*/ 2237327 w 3715607"/>
              <a:gd name="connsiteY30" fmla="*/ 170185 h 2959105"/>
              <a:gd name="connsiteX31" fmla="*/ 2298287 w 3715607"/>
              <a:gd name="connsiteY31" fmla="*/ 185425 h 2959105"/>
              <a:gd name="connsiteX32" fmla="*/ 2359247 w 3715607"/>
              <a:gd name="connsiteY32" fmla="*/ 200665 h 2959105"/>
              <a:gd name="connsiteX33" fmla="*/ 2389727 w 3715607"/>
              <a:gd name="connsiteY33" fmla="*/ 208285 h 2959105"/>
              <a:gd name="connsiteX34" fmla="*/ 2420207 w 3715607"/>
              <a:gd name="connsiteY34" fmla="*/ 215905 h 2959105"/>
              <a:gd name="connsiteX35" fmla="*/ 2542127 w 3715607"/>
              <a:gd name="connsiteY35" fmla="*/ 246385 h 2959105"/>
              <a:gd name="connsiteX36" fmla="*/ 2587847 w 3715607"/>
              <a:gd name="connsiteY36" fmla="*/ 261625 h 2959105"/>
              <a:gd name="connsiteX37" fmla="*/ 2648807 w 3715607"/>
              <a:gd name="connsiteY37" fmla="*/ 276865 h 2959105"/>
              <a:gd name="connsiteX38" fmla="*/ 2679287 w 3715607"/>
              <a:gd name="connsiteY38" fmla="*/ 292105 h 2959105"/>
              <a:gd name="connsiteX39" fmla="*/ 2709767 w 3715607"/>
              <a:gd name="connsiteY39" fmla="*/ 299725 h 2959105"/>
              <a:gd name="connsiteX40" fmla="*/ 2732627 w 3715607"/>
              <a:gd name="connsiteY40" fmla="*/ 307345 h 2959105"/>
              <a:gd name="connsiteX41" fmla="*/ 2785967 w 3715607"/>
              <a:gd name="connsiteY41" fmla="*/ 322585 h 2959105"/>
              <a:gd name="connsiteX42" fmla="*/ 2854547 w 3715607"/>
              <a:gd name="connsiteY42" fmla="*/ 353065 h 2959105"/>
              <a:gd name="connsiteX43" fmla="*/ 2877407 w 3715607"/>
              <a:gd name="connsiteY43" fmla="*/ 368305 h 2959105"/>
              <a:gd name="connsiteX44" fmla="*/ 2945987 w 3715607"/>
              <a:gd name="connsiteY44" fmla="*/ 391165 h 2959105"/>
              <a:gd name="connsiteX45" fmla="*/ 2984087 w 3715607"/>
              <a:gd name="connsiteY45" fmla="*/ 406405 h 2959105"/>
              <a:gd name="connsiteX46" fmla="*/ 3006947 w 3715607"/>
              <a:gd name="connsiteY46" fmla="*/ 414025 h 2959105"/>
              <a:gd name="connsiteX47" fmla="*/ 3045047 w 3715607"/>
              <a:gd name="connsiteY47" fmla="*/ 429265 h 2959105"/>
              <a:gd name="connsiteX48" fmla="*/ 3067907 w 3715607"/>
              <a:gd name="connsiteY48" fmla="*/ 436885 h 2959105"/>
              <a:gd name="connsiteX49" fmla="*/ 3090767 w 3715607"/>
              <a:gd name="connsiteY49" fmla="*/ 452125 h 2959105"/>
              <a:gd name="connsiteX50" fmla="*/ 3128867 w 3715607"/>
              <a:gd name="connsiteY50" fmla="*/ 467365 h 2959105"/>
              <a:gd name="connsiteX51" fmla="*/ 3151727 w 3715607"/>
              <a:gd name="connsiteY51" fmla="*/ 482605 h 2959105"/>
              <a:gd name="connsiteX52" fmla="*/ 3182207 w 3715607"/>
              <a:gd name="connsiteY52" fmla="*/ 497845 h 2959105"/>
              <a:gd name="connsiteX53" fmla="*/ 3205067 w 3715607"/>
              <a:gd name="connsiteY53" fmla="*/ 513085 h 2959105"/>
              <a:gd name="connsiteX54" fmla="*/ 3258407 w 3715607"/>
              <a:gd name="connsiteY54" fmla="*/ 543565 h 2959105"/>
              <a:gd name="connsiteX55" fmla="*/ 3326987 w 3715607"/>
              <a:gd name="connsiteY55" fmla="*/ 619765 h 2959105"/>
              <a:gd name="connsiteX56" fmla="*/ 3372707 w 3715607"/>
              <a:gd name="connsiteY56" fmla="*/ 680725 h 2959105"/>
              <a:gd name="connsiteX57" fmla="*/ 3403187 w 3715607"/>
              <a:gd name="connsiteY57" fmla="*/ 726445 h 2959105"/>
              <a:gd name="connsiteX58" fmla="*/ 3418427 w 3715607"/>
              <a:gd name="connsiteY58" fmla="*/ 749305 h 2959105"/>
              <a:gd name="connsiteX59" fmla="*/ 3426047 w 3715607"/>
              <a:gd name="connsiteY59" fmla="*/ 772165 h 2959105"/>
              <a:gd name="connsiteX60" fmla="*/ 3448907 w 3715607"/>
              <a:gd name="connsiteY60" fmla="*/ 802645 h 2959105"/>
              <a:gd name="connsiteX61" fmla="*/ 3479387 w 3715607"/>
              <a:gd name="connsiteY61" fmla="*/ 848365 h 2959105"/>
              <a:gd name="connsiteX62" fmla="*/ 3494627 w 3715607"/>
              <a:gd name="connsiteY62" fmla="*/ 871225 h 2959105"/>
              <a:gd name="connsiteX63" fmla="*/ 3540347 w 3715607"/>
              <a:gd name="connsiteY63" fmla="*/ 916945 h 2959105"/>
              <a:gd name="connsiteX64" fmla="*/ 3555587 w 3715607"/>
              <a:gd name="connsiteY64" fmla="*/ 939805 h 2959105"/>
              <a:gd name="connsiteX65" fmla="*/ 3601307 w 3715607"/>
              <a:gd name="connsiteY65" fmla="*/ 993145 h 2959105"/>
              <a:gd name="connsiteX66" fmla="*/ 3608927 w 3715607"/>
              <a:gd name="connsiteY66" fmla="*/ 1016005 h 2959105"/>
              <a:gd name="connsiteX67" fmla="*/ 3624167 w 3715607"/>
              <a:gd name="connsiteY67" fmla="*/ 1038865 h 2959105"/>
              <a:gd name="connsiteX68" fmla="*/ 3662267 w 3715607"/>
              <a:gd name="connsiteY68" fmla="*/ 1115065 h 2959105"/>
              <a:gd name="connsiteX69" fmla="*/ 3669887 w 3715607"/>
              <a:gd name="connsiteY69" fmla="*/ 1153165 h 2959105"/>
              <a:gd name="connsiteX70" fmla="*/ 3685127 w 3715607"/>
              <a:gd name="connsiteY70" fmla="*/ 1214125 h 2959105"/>
              <a:gd name="connsiteX71" fmla="*/ 3692747 w 3715607"/>
              <a:gd name="connsiteY71" fmla="*/ 1236985 h 2959105"/>
              <a:gd name="connsiteX72" fmla="*/ 3700367 w 3715607"/>
              <a:gd name="connsiteY72" fmla="*/ 1267465 h 2959105"/>
              <a:gd name="connsiteX73" fmla="*/ 3707987 w 3715607"/>
              <a:gd name="connsiteY73" fmla="*/ 1336045 h 2959105"/>
              <a:gd name="connsiteX74" fmla="*/ 3715607 w 3715607"/>
              <a:gd name="connsiteY74" fmla="*/ 1389385 h 2959105"/>
              <a:gd name="connsiteX75" fmla="*/ 3707987 w 3715607"/>
              <a:gd name="connsiteY75" fmla="*/ 1541785 h 2959105"/>
              <a:gd name="connsiteX76" fmla="*/ 3692747 w 3715607"/>
              <a:gd name="connsiteY76" fmla="*/ 1678945 h 2959105"/>
              <a:gd name="connsiteX77" fmla="*/ 3685127 w 3715607"/>
              <a:gd name="connsiteY77" fmla="*/ 1724665 h 2959105"/>
              <a:gd name="connsiteX78" fmla="*/ 3677507 w 3715607"/>
              <a:gd name="connsiteY78" fmla="*/ 1747525 h 2959105"/>
              <a:gd name="connsiteX79" fmla="*/ 3662267 w 3715607"/>
              <a:gd name="connsiteY79" fmla="*/ 1800865 h 2959105"/>
              <a:gd name="connsiteX80" fmla="*/ 3631787 w 3715607"/>
              <a:gd name="connsiteY80" fmla="*/ 1892305 h 2959105"/>
              <a:gd name="connsiteX81" fmla="*/ 3624167 w 3715607"/>
              <a:gd name="connsiteY81" fmla="*/ 1915165 h 2959105"/>
              <a:gd name="connsiteX82" fmla="*/ 3616547 w 3715607"/>
              <a:gd name="connsiteY82" fmla="*/ 1938025 h 2959105"/>
              <a:gd name="connsiteX83" fmla="*/ 3608927 w 3715607"/>
              <a:gd name="connsiteY83" fmla="*/ 1983745 h 2959105"/>
              <a:gd name="connsiteX84" fmla="*/ 3593687 w 3715607"/>
              <a:gd name="connsiteY84" fmla="*/ 2029465 h 2959105"/>
              <a:gd name="connsiteX85" fmla="*/ 3586067 w 3715607"/>
              <a:gd name="connsiteY85" fmla="*/ 2052325 h 2959105"/>
              <a:gd name="connsiteX86" fmla="*/ 3555587 w 3715607"/>
              <a:gd name="connsiteY86" fmla="*/ 2136145 h 2959105"/>
              <a:gd name="connsiteX87" fmla="*/ 3532727 w 3715607"/>
              <a:gd name="connsiteY87" fmla="*/ 2174245 h 2959105"/>
              <a:gd name="connsiteX88" fmla="*/ 3517487 w 3715607"/>
              <a:gd name="connsiteY88" fmla="*/ 2212345 h 2959105"/>
              <a:gd name="connsiteX89" fmla="*/ 3479387 w 3715607"/>
              <a:gd name="connsiteY89" fmla="*/ 2265685 h 2959105"/>
              <a:gd name="connsiteX90" fmla="*/ 3426047 w 3715607"/>
              <a:gd name="connsiteY90" fmla="*/ 2311405 h 2959105"/>
              <a:gd name="connsiteX91" fmla="*/ 3403187 w 3715607"/>
              <a:gd name="connsiteY91" fmla="*/ 2334265 h 2959105"/>
              <a:gd name="connsiteX92" fmla="*/ 3334607 w 3715607"/>
              <a:gd name="connsiteY92" fmla="*/ 2379985 h 2959105"/>
              <a:gd name="connsiteX93" fmla="*/ 3311747 w 3715607"/>
              <a:gd name="connsiteY93" fmla="*/ 2402845 h 2959105"/>
              <a:gd name="connsiteX94" fmla="*/ 3266027 w 3715607"/>
              <a:gd name="connsiteY94" fmla="*/ 2433325 h 2959105"/>
              <a:gd name="connsiteX95" fmla="*/ 3243167 w 3715607"/>
              <a:gd name="connsiteY95" fmla="*/ 2456185 h 2959105"/>
              <a:gd name="connsiteX96" fmla="*/ 3220307 w 3715607"/>
              <a:gd name="connsiteY96" fmla="*/ 2463805 h 2959105"/>
              <a:gd name="connsiteX97" fmla="*/ 3174587 w 3715607"/>
              <a:gd name="connsiteY97" fmla="*/ 2486665 h 2959105"/>
              <a:gd name="connsiteX98" fmla="*/ 3098387 w 3715607"/>
              <a:gd name="connsiteY98" fmla="*/ 2524765 h 2959105"/>
              <a:gd name="connsiteX99" fmla="*/ 3037427 w 3715607"/>
              <a:gd name="connsiteY99" fmla="*/ 2540005 h 2959105"/>
              <a:gd name="connsiteX100" fmla="*/ 2968847 w 3715607"/>
              <a:gd name="connsiteY100" fmla="*/ 2570485 h 2959105"/>
              <a:gd name="connsiteX101" fmla="*/ 2945987 w 3715607"/>
              <a:gd name="connsiteY101" fmla="*/ 2585725 h 2959105"/>
              <a:gd name="connsiteX102" fmla="*/ 2854547 w 3715607"/>
              <a:gd name="connsiteY102" fmla="*/ 2608585 h 2959105"/>
              <a:gd name="connsiteX103" fmla="*/ 2831687 w 3715607"/>
              <a:gd name="connsiteY103" fmla="*/ 2623825 h 2959105"/>
              <a:gd name="connsiteX104" fmla="*/ 2801207 w 3715607"/>
              <a:gd name="connsiteY104" fmla="*/ 2631445 h 2959105"/>
              <a:gd name="connsiteX105" fmla="*/ 2740247 w 3715607"/>
              <a:gd name="connsiteY105" fmla="*/ 2646685 h 2959105"/>
              <a:gd name="connsiteX106" fmla="*/ 2694527 w 3715607"/>
              <a:gd name="connsiteY106" fmla="*/ 2654305 h 2959105"/>
              <a:gd name="connsiteX107" fmla="*/ 2664047 w 3715607"/>
              <a:gd name="connsiteY107" fmla="*/ 2661925 h 2959105"/>
              <a:gd name="connsiteX108" fmla="*/ 2603087 w 3715607"/>
              <a:gd name="connsiteY108" fmla="*/ 2669545 h 2959105"/>
              <a:gd name="connsiteX109" fmla="*/ 2564987 w 3715607"/>
              <a:gd name="connsiteY109" fmla="*/ 2677165 h 2959105"/>
              <a:gd name="connsiteX110" fmla="*/ 2542127 w 3715607"/>
              <a:gd name="connsiteY110" fmla="*/ 2684785 h 2959105"/>
              <a:gd name="connsiteX111" fmla="*/ 2511647 w 3715607"/>
              <a:gd name="connsiteY111" fmla="*/ 2692405 h 2959105"/>
              <a:gd name="connsiteX112" fmla="*/ 2473547 w 3715607"/>
              <a:gd name="connsiteY112" fmla="*/ 2700025 h 2959105"/>
              <a:gd name="connsiteX113" fmla="*/ 2450687 w 3715607"/>
              <a:gd name="connsiteY113" fmla="*/ 2707645 h 2959105"/>
              <a:gd name="connsiteX114" fmla="*/ 2382107 w 3715607"/>
              <a:gd name="connsiteY114" fmla="*/ 2722885 h 2959105"/>
              <a:gd name="connsiteX115" fmla="*/ 2313527 w 3715607"/>
              <a:gd name="connsiteY115" fmla="*/ 2745745 h 2959105"/>
              <a:gd name="connsiteX116" fmla="*/ 2275427 w 3715607"/>
              <a:gd name="connsiteY116" fmla="*/ 2760985 h 2959105"/>
              <a:gd name="connsiteX117" fmla="*/ 2206847 w 3715607"/>
              <a:gd name="connsiteY117" fmla="*/ 2776225 h 2959105"/>
              <a:gd name="connsiteX118" fmla="*/ 2153507 w 3715607"/>
              <a:gd name="connsiteY118" fmla="*/ 2799085 h 2959105"/>
              <a:gd name="connsiteX119" fmla="*/ 2092547 w 3715607"/>
              <a:gd name="connsiteY119" fmla="*/ 2814325 h 2959105"/>
              <a:gd name="connsiteX120" fmla="*/ 2031587 w 3715607"/>
              <a:gd name="connsiteY120" fmla="*/ 2837185 h 2959105"/>
              <a:gd name="connsiteX121" fmla="*/ 2001107 w 3715607"/>
              <a:gd name="connsiteY121" fmla="*/ 2844805 h 2959105"/>
              <a:gd name="connsiteX122" fmla="*/ 1947767 w 3715607"/>
              <a:gd name="connsiteY122" fmla="*/ 2860045 h 2959105"/>
              <a:gd name="connsiteX123" fmla="*/ 1635347 w 3715607"/>
              <a:gd name="connsiteY123" fmla="*/ 2875285 h 2959105"/>
              <a:gd name="connsiteX124" fmla="*/ 1490567 w 3715607"/>
              <a:gd name="connsiteY124" fmla="*/ 2890525 h 2959105"/>
              <a:gd name="connsiteX125" fmla="*/ 1444847 w 3715607"/>
              <a:gd name="connsiteY125" fmla="*/ 2898145 h 2959105"/>
              <a:gd name="connsiteX126" fmla="*/ 1231487 w 3715607"/>
              <a:gd name="connsiteY126" fmla="*/ 2905765 h 2959105"/>
              <a:gd name="connsiteX127" fmla="*/ 1170527 w 3715607"/>
              <a:gd name="connsiteY127" fmla="*/ 2913385 h 2959105"/>
              <a:gd name="connsiteX128" fmla="*/ 1147667 w 3715607"/>
              <a:gd name="connsiteY128" fmla="*/ 2921005 h 2959105"/>
              <a:gd name="connsiteX129" fmla="*/ 1071467 w 3715607"/>
              <a:gd name="connsiteY129" fmla="*/ 2936245 h 2959105"/>
              <a:gd name="connsiteX130" fmla="*/ 1018127 w 3715607"/>
              <a:gd name="connsiteY130" fmla="*/ 2943865 h 2959105"/>
              <a:gd name="connsiteX131" fmla="*/ 911447 w 3715607"/>
              <a:gd name="connsiteY131" fmla="*/ 2959105 h 2959105"/>
              <a:gd name="connsiteX132" fmla="*/ 781907 w 3715607"/>
              <a:gd name="connsiteY132" fmla="*/ 2951485 h 2959105"/>
              <a:gd name="connsiteX133" fmla="*/ 736187 w 3715607"/>
              <a:gd name="connsiteY133" fmla="*/ 2943865 h 2959105"/>
              <a:gd name="connsiteX134" fmla="*/ 675227 w 3715607"/>
              <a:gd name="connsiteY134" fmla="*/ 2936245 h 2959105"/>
              <a:gd name="connsiteX135" fmla="*/ 644747 w 3715607"/>
              <a:gd name="connsiteY135" fmla="*/ 2928625 h 2959105"/>
              <a:gd name="connsiteX136" fmla="*/ 499967 w 3715607"/>
              <a:gd name="connsiteY136" fmla="*/ 2913385 h 2959105"/>
              <a:gd name="connsiteX137" fmla="*/ 461867 w 3715607"/>
              <a:gd name="connsiteY137" fmla="*/ 2905765 h 2959105"/>
              <a:gd name="connsiteX138" fmla="*/ 385667 w 3715607"/>
              <a:gd name="connsiteY138" fmla="*/ 2890525 h 2959105"/>
              <a:gd name="connsiteX139" fmla="*/ 317087 w 3715607"/>
              <a:gd name="connsiteY139" fmla="*/ 2867665 h 2959105"/>
              <a:gd name="connsiteX140" fmla="*/ 294227 w 3715607"/>
              <a:gd name="connsiteY140" fmla="*/ 2860045 h 2959105"/>
              <a:gd name="connsiteX141" fmla="*/ 271367 w 3715607"/>
              <a:gd name="connsiteY141" fmla="*/ 2837185 h 2959105"/>
              <a:gd name="connsiteX142" fmla="*/ 233267 w 3715607"/>
              <a:gd name="connsiteY142" fmla="*/ 2806705 h 2959105"/>
              <a:gd name="connsiteX143" fmla="*/ 218027 w 3715607"/>
              <a:gd name="connsiteY143" fmla="*/ 2783845 h 2959105"/>
              <a:gd name="connsiteX144" fmla="*/ 172307 w 3715607"/>
              <a:gd name="connsiteY144" fmla="*/ 2753365 h 2959105"/>
              <a:gd name="connsiteX145" fmla="*/ 111347 w 3715607"/>
              <a:gd name="connsiteY145" fmla="*/ 2707645 h 2959105"/>
              <a:gd name="connsiteX146" fmla="*/ 80867 w 3715607"/>
              <a:gd name="connsiteY146" fmla="*/ 2661925 h 2959105"/>
              <a:gd name="connsiteX147" fmla="*/ 65627 w 3715607"/>
              <a:gd name="connsiteY147" fmla="*/ 2639065 h 2959105"/>
              <a:gd name="connsiteX148" fmla="*/ 50387 w 3715607"/>
              <a:gd name="connsiteY148" fmla="*/ 2593345 h 2959105"/>
              <a:gd name="connsiteX149" fmla="*/ 35147 w 3715607"/>
              <a:gd name="connsiteY149" fmla="*/ 2517145 h 2959105"/>
              <a:gd name="connsiteX150" fmla="*/ 19907 w 3715607"/>
              <a:gd name="connsiteY150" fmla="*/ 2471425 h 2959105"/>
              <a:gd name="connsiteX151" fmla="*/ 4667 w 3715607"/>
              <a:gd name="connsiteY151" fmla="*/ 2296165 h 2959105"/>
              <a:gd name="connsiteX152" fmla="*/ 19907 w 3715607"/>
              <a:gd name="connsiteY152" fmla="*/ 1945645 h 2959105"/>
              <a:gd name="connsiteX153" fmla="*/ 27527 w 3715607"/>
              <a:gd name="connsiteY153" fmla="*/ 1823725 h 2959105"/>
              <a:gd name="connsiteX154" fmla="*/ 35147 w 3715607"/>
              <a:gd name="connsiteY154" fmla="*/ 1579885 h 2959105"/>
              <a:gd name="connsiteX155" fmla="*/ 50387 w 3715607"/>
              <a:gd name="connsiteY155" fmla="*/ 1518925 h 2959105"/>
              <a:gd name="connsiteX156" fmla="*/ 65627 w 3715607"/>
              <a:gd name="connsiteY156" fmla="*/ 1450345 h 2959105"/>
              <a:gd name="connsiteX157" fmla="*/ 65627 w 3715607"/>
              <a:gd name="connsiteY157" fmla="*/ 825505 h 2959105"/>
              <a:gd name="connsiteX158" fmla="*/ 58007 w 3715607"/>
              <a:gd name="connsiteY158" fmla="*/ 795025 h 2959105"/>
              <a:gd name="connsiteX159" fmla="*/ 50387 w 3715607"/>
              <a:gd name="connsiteY159" fmla="*/ 734065 h 2959105"/>
              <a:gd name="connsiteX160" fmla="*/ 27527 w 3715607"/>
              <a:gd name="connsiteY160" fmla="*/ 635005 h 2959105"/>
              <a:gd name="connsiteX161" fmla="*/ 19907 w 3715607"/>
              <a:gd name="connsiteY161" fmla="*/ 467365 h 2959105"/>
              <a:gd name="connsiteX162" fmla="*/ 19907 w 3715607"/>
              <a:gd name="connsiteY162" fmla="*/ 353065 h 29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3715607" h="2959105">
                <a:moveTo>
                  <a:pt x="19907" y="353065"/>
                </a:moveTo>
                <a:cubicBezTo>
                  <a:pt x="21177" y="323855"/>
                  <a:pt x="25266" y="312458"/>
                  <a:pt x="27527" y="292105"/>
                </a:cubicBezTo>
                <a:cubicBezTo>
                  <a:pt x="30346" y="266734"/>
                  <a:pt x="31265" y="241135"/>
                  <a:pt x="35147" y="215905"/>
                </a:cubicBezTo>
                <a:cubicBezTo>
                  <a:pt x="36368" y="207966"/>
                  <a:pt x="37749" y="199317"/>
                  <a:pt x="42767" y="193045"/>
                </a:cubicBezTo>
                <a:cubicBezTo>
                  <a:pt x="48488" y="185894"/>
                  <a:pt x="58592" y="183668"/>
                  <a:pt x="65627" y="177805"/>
                </a:cubicBezTo>
                <a:cubicBezTo>
                  <a:pt x="73906" y="170906"/>
                  <a:pt x="80208" y="161844"/>
                  <a:pt x="88487" y="154945"/>
                </a:cubicBezTo>
                <a:cubicBezTo>
                  <a:pt x="95522" y="149082"/>
                  <a:pt x="104312" y="145568"/>
                  <a:pt x="111347" y="139705"/>
                </a:cubicBezTo>
                <a:cubicBezTo>
                  <a:pt x="131855" y="122615"/>
                  <a:pt x="132743" y="112416"/>
                  <a:pt x="157067" y="101605"/>
                </a:cubicBezTo>
                <a:cubicBezTo>
                  <a:pt x="171747" y="95081"/>
                  <a:pt x="188419" y="93549"/>
                  <a:pt x="202787" y="86365"/>
                </a:cubicBezTo>
                <a:cubicBezTo>
                  <a:pt x="222330" y="76594"/>
                  <a:pt x="235305" y="68310"/>
                  <a:pt x="256127" y="63505"/>
                </a:cubicBezTo>
                <a:cubicBezTo>
                  <a:pt x="281367" y="57680"/>
                  <a:pt x="307197" y="54547"/>
                  <a:pt x="332327" y="48265"/>
                </a:cubicBezTo>
                <a:cubicBezTo>
                  <a:pt x="349604" y="43946"/>
                  <a:pt x="384405" y="34732"/>
                  <a:pt x="400907" y="33025"/>
                </a:cubicBezTo>
                <a:cubicBezTo>
                  <a:pt x="461754" y="26731"/>
                  <a:pt x="583787" y="17785"/>
                  <a:pt x="583787" y="17785"/>
                </a:cubicBezTo>
                <a:cubicBezTo>
                  <a:pt x="591407" y="15245"/>
                  <a:pt x="598708" y="11386"/>
                  <a:pt x="606647" y="10165"/>
                </a:cubicBezTo>
                <a:cubicBezTo>
                  <a:pt x="749694" y="-11842"/>
                  <a:pt x="991649" y="8484"/>
                  <a:pt x="1079087" y="10165"/>
                </a:cubicBezTo>
                <a:cubicBezTo>
                  <a:pt x="1104487" y="12705"/>
                  <a:pt x="1129984" y="14411"/>
                  <a:pt x="1155287" y="17785"/>
                </a:cubicBezTo>
                <a:cubicBezTo>
                  <a:pt x="1168125" y="19497"/>
                  <a:pt x="1180536" y="23799"/>
                  <a:pt x="1193387" y="25405"/>
                </a:cubicBezTo>
                <a:cubicBezTo>
                  <a:pt x="1221226" y="28885"/>
                  <a:pt x="1249323" y="29927"/>
                  <a:pt x="1277207" y="33025"/>
                </a:cubicBezTo>
                <a:cubicBezTo>
                  <a:pt x="1433448" y="50385"/>
                  <a:pt x="1174221" y="30223"/>
                  <a:pt x="1444847" y="48265"/>
                </a:cubicBezTo>
                <a:lnTo>
                  <a:pt x="1498187" y="55885"/>
                </a:lnTo>
                <a:cubicBezTo>
                  <a:pt x="1518485" y="58591"/>
                  <a:pt x="1538907" y="60391"/>
                  <a:pt x="1559147" y="63505"/>
                </a:cubicBezTo>
                <a:cubicBezTo>
                  <a:pt x="1571948" y="65474"/>
                  <a:pt x="1584388" y="69582"/>
                  <a:pt x="1597247" y="71125"/>
                </a:cubicBezTo>
                <a:cubicBezTo>
                  <a:pt x="1636503" y="75836"/>
                  <a:pt x="1745198" y="83478"/>
                  <a:pt x="1802987" y="93985"/>
                </a:cubicBezTo>
                <a:cubicBezTo>
                  <a:pt x="1813291" y="95858"/>
                  <a:pt x="1823244" y="99333"/>
                  <a:pt x="1833467" y="101605"/>
                </a:cubicBezTo>
                <a:cubicBezTo>
                  <a:pt x="1846110" y="104415"/>
                  <a:pt x="1859002" y="106084"/>
                  <a:pt x="1871567" y="109225"/>
                </a:cubicBezTo>
                <a:cubicBezTo>
                  <a:pt x="1879359" y="111173"/>
                  <a:pt x="1886488" y="115624"/>
                  <a:pt x="1894427" y="116845"/>
                </a:cubicBezTo>
                <a:cubicBezTo>
                  <a:pt x="1919657" y="120727"/>
                  <a:pt x="1945324" y="121091"/>
                  <a:pt x="1970627" y="124465"/>
                </a:cubicBezTo>
                <a:cubicBezTo>
                  <a:pt x="1983465" y="126177"/>
                  <a:pt x="1995952" y="129956"/>
                  <a:pt x="2008727" y="132085"/>
                </a:cubicBezTo>
                <a:cubicBezTo>
                  <a:pt x="2026443" y="135038"/>
                  <a:pt x="2044287" y="137165"/>
                  <a:pt x="2062067" y="139705"/>
                </a:cubicBezTo>
                <a:cubicBezTo>
                  <a:pt x="2112419" y="156489"/>
                  <a:pt x="2060703" y="141024"/>
                  <a:pt x="2153507" y="154945"/>
                </a:cubicBezTo>
                <a:cubicBezTo>
                  <a:pt x="2181591" y="159158"/>
                  <a:pt x="2209538" y="164335"/>
                  <a:pt x="2237327" y="170185"/>
                </a:cubicBezTo>
                <a:cubicBezTo>
                  <a:pt x="2257823" y="174500"/>
                  <a:pt x="2277967" y="180345"/>
                  <a:pt x="2298287" y="185425"/>
                </a:cubicBezTo>
                <a:lnTo>
                  <a:pt x="2359247" y="200665"/>
                </a:lnTo>
                <a:lnTo>
                  <a:pt x="2389727" y="208285"/>
                </a:lnTo>
                <a:cubicBezTo>
                  <a:pt x="2399887" y="210825"/>
                  <a:pt x="2410272" y="212593"/>
                  <a:pt x="2420207" y="215905"/>
                </a:cubicBezTo>
                <a:cubicBezTo>
                  <a:pt x="2505826" y="244445"/>
                  <a:pt x="2464933" y="235357"/>
                  <a:pt x="2542127" y="246385"/>
                </a:cubicBezTo>
                <a:cubicBezTo>
                  <a:pt x="2557367" y="251465"/>
                  <a:pt x="2572095" y="258475"/>
                  <a:pt x="2587847" y="261625"/>
                </a:cubicBezTo>
                <a:cubicBezTo>
                  <a:pt x="2610210" y="266098"/>
                  <a:pt x="2628305" y="268078"/>
                  <a:pt x="2648807" y="276865"/>
                </a:cubicBezTo>
                <a:cubicBezTo>
                  <a:pt x="2659248" y="281340"/>
                  <a:pt x="2668651" y="288117"/>
                  <a:pt x="2679287" y="292105"/>
                </a:cubicBezTo>
                <a:cubicBezTo>
                  <a:pt x="2689093" y="295782"/>
                  <a:pt x="2699697" y="296848"/>
                  <a:pt x="2709767" y="299725"/>
                </a:cubicBezTo>
                <a:cubicBezTo>
                  <a:pt x="2717490" y="301932"/>
                  <a:pt x="2724934" y="305037"/>
                  <a:pt x="2732627" y="307345"/>
                </a:cubicBezTo>
                <a:cubicBezTo>
                  <a:pt x="2750339" y="312658"/>
                  <a:pt x="2768653" y="316092"/>
                  <a:pt x="2785967" y="322585"/>
                </a:cubicBezTo>
                <a:cubicBezTo>
                  <a:pt x="2809390" y="331369"/>
                  <a:pt x="2832172" y="341877"/>
                  <a:pt x="2854547" y="353065"/>
                </a:cubicBezTo>
                <a:cubicBezTo>
                  <a:pt x="2862738" y="357161"/>
                  <a:pt x="2868953" y="364783"/>
                  <a:pt x="2877407" y="368305"/>
                </a:cubicBezTo>
                <a:cubicBezTo>
                  <a:pt x="2899650" y="377573"/>
                  <a:pt x="2923614" y="382216"/>
                  <a:pt x="2945987" y="391165"/>
                </a:cubicBezTo>
                <a:cubicBezTo>
                  <a:pt x="2958687" y="396245"/>
                  <a:pt x="2971280" y="401602"/>
                  <a:pt x="2984087" y="406405"/>
                </a:cubicBezTo>
                <a:cubicBezTo>
                  <a:pt x="2991608" y="409225"/>
                  <a:pt x="2999426" y="411205"/>
                  <a:pt x="3006947" y="414025"/>
                </a:cubicBezTo>
                <a:cubicBezTo>
                  <a:pt x="3019754" y="418828"/>
                  <a:pt x="3032240" y="424462"/>
                  <a:pt x="3045047" y="429265"/>
                </a:cubicBezTo>
                <a:cubicBezTo>
                  <a:pt x="3052568" y="432085"/>
                  <a:pt x="3060723" y="433293"/>
                  <a:pt x="3067907" y="436885"/>
                </a:cubicBezTo>
                <a:cubicBezTo>
                  <a:pt x="3076098" y="440981"/>
                  <a:pt x="3082576" y="448029"/>
                  <a:pt x="3090767" y="452125"/>
                </a:cubicBezTo>
                <a:cubicBezTo>
                  <a:pt x="3103001" y="458242"/>
                  <a:pt x="3116633" y="461248"/>
                  <a:pt x="3128867" y="467365"/>
                </a:cubicBezTo>
                <a:cubicBezTo>
                  <a:pt x="3137058" y="471461"/>
                  <a:pt x="3143776" y="478061"/>
                  <a:pt x="3151727" y="482605"/>
                </a:cubicBezTo>
                <a:cubicBezTo>
                  <a:pt x="3161590" y="488241"/>
                  <a:pt x="3172344" y="492209"/>
                  <a:pt x="3182207" y="497845"/>
                </a:cubicBezTo>
                <a:cubicBezTo>
                  <a:pt x="3190158" y="502389"/>
                  <a:pt x="3197214" y="508373"/>
                  <a:pt x="3205067" y="513085"/>
                </a:cubicBezTo>
                <a:cubicBezTo>
                  <a:pt x="3222627" y="523621"/>
                  <a:pt x="3242305" y="530913"/>
                  <a:pt x="3258407" y="543565"/>
                </a:cubicBezTo>
                <a:cubicBezTo>
                  <a:pt x="3345315" y="611850"/>
                  <a:pt x="3287932" y="572899"/>
                  <a:pt x="3326987" y="619765"/>
                </a:cubicBezTo>
                <a:cubicBezTo>
                  <a:pt x="3383567" y="687661"/>
                  <a:pt x="3312352" y="585881"/>
                  <a:pt x="3372707" y="680725"/>
                </a:cubicBezTo>
                <a:cubicBezTo>
                  <a:pt x="3382541" y="696178"/>
                  <a:pt x="3393027" y="711205"/>
                  <a:pt x="3403187" y="726445"/>
                </a:cubicBezTo>
                <a:cubicBezTo>
                  <a:pt x="3408267" y="734065"/>
                  <a:pt x="3415531" y="740617"/>
                  <a:pt x="3418427" y="749305"/>
                </a:cubicBezTo>
                <a:cubicBezTo>
                  <a:pt x="3420967" y="756925"/>
                  <a:pt x="3422062" y="765191"/>
                  <a:pt x="3426047" y="772165"/>
                </a:cubicBezTo>
                <a:cubicBezTo>
                  <a:pt x="3432348" y="783192"/>
                  <a:pt x="3441624" y="792241"/>
                  <a:pt x="3448907" y="802645"/>
                </a:cubicBezTo>
                <a:cubicBezTo>
                  <a:pt x="3459411" y="817650"/>
                  <a:pt x="3469227" y="833125"/>
                  <a:pt x="3479387" y="848365"/>
                </a:cubicBezTo>
                <a:cubicBezTo>
                  <a:pt x="3484467" y="855985"/>
                  <a:pt x="3488151" y="864749"/>
                  <a:pt x="3494627" y="871225"/>
                </a:cubicBezTo>
                <a:cubicBezTo>
                  <a:pt x="3509867" y="886465"/>
                  <a:pt x="3528392" y="899012"/>
                  <a:pt x="3540347" y="916945"/>
                </a:cubicBezTo>
                <a:cubicBezTo>
                  <a:pt x="3545427" y="924565"/>
                  <a:pt x="3549627" y="932852"/>
                  <a:pt x="3555587" y="939805"/>
                </a:cubicBezTo>
                <a:cubicBezTo>
                  <a:pt x="3578085" y="966052"/>
                  <a:pt x="3587312" y="965155"/>
                  <a:pt x="3601307" y="993145"/>
                </a:cubicBezTo>
                <a:cubicBezTo>
                  <a:pt x="3604899" y="1000329"/>
                  <a:pt x="3605335" y="1008821"/>
                  <a:pt x="3608927" y="1016005"/>
                </a:cubicBezTo>
                <a:cubicBezTo>
                  <a:pt x="3613023" y="1024196"/>
                  <a:pt x="3619313" y="1031099"/>
                  <a:pt x="3624167" y="1038865"/>
                </a:cubicBezTo>
                <a:cubicBezTo>
                  <a:pt x="3642118" y="1067586"/>
                  <a:pt x="3652560" y="1082708"/>
                  <a:pt x="3662267" y="1115065"/>
                </a:cubicBezTo>
                <a:cubicBezTo>
                  <a:pt x="3665989" y="1127470"/>
                  <a:pt x="3666975" y="1140545"/>
                  <a:pt x="3669887" y="1153165"/>
                </a:cubicBezTo>
                <a:cubicBezTo>
                  <a:pt x="3674597" y="1173574"/>
                  <a:pt x="3679616" y="1193918"/>
                  <a:pt x="3685127" y="1214125"/>
                </a:cubicBezTo>
                <a:cubicBezTo>
                  <a:pt x="3687240" y="1221874"/>
                  <a:pt x="3690540" y="1229262"/>
                  <a:pt x="3692747" y="1236985"/>
                </a:cubicBezTo>
                <a:cubicBezTo>
                  <a:pt x="3695624" y="1247055"/>
                  <a:pt x="3697827" y="1257305"/>
                  <a:pt x="3700367" y="1267465"/>
                </a:cubicBezTo>
                <a:cubicBezTo>
                  <a:pt x="3702907" y="1290325"/>
                  <a:pt x="3705134" y="1313222"/>
                  <a:pt x="3707987" y="1336045"/>
                </a:cubicBezTo>
                <a:cubicBezTo>
                  <a:pt x="3710215" y="1353867"/>
                  <a:pt x="3715607" y="1371424"/>
                  <a:pt x="3715607" y="1389385"/>
                </a:cubicBezTo>
                <a:cubicBezTo>
                  <a:pt x="3715607" y="1440248"/>
                  <a:pt x="3711064" y="1491015"/>
                  <a:pt x="3707987" y="1541785"/>
                </a:cubicBezTo>
                <a:cubicBezTo>
                  <a:pt x="3700474" y="1665754"/>
                  <a:pt x="3706432" y="1603679"/>
                  <a:pt x="3692747" y="1678945"/>
                </a:cubicBezTo>
                <a:cubicBezTo>
                  <a:pt x="3689983" y="1694146"/>
                  <a:pt x="3688479" y="1709583"/>
                  <a:pt x="3685127" y="1724665"/>
                </a:cubicBezTo>
                <a:cubicBezTo>
                  <a:pt x="3683385" y="1732506"/>
                  <a:pt x="3679815" y="1739832"/>
                  <a:pt x="3677507" y="1747525"/>
                </a:cubicBezTo>
                <a:cubicBezTo>
                  <a:pt x="3672194" y="1765237"/>
                  <a:pt x="3667705" y="1783191"/>
                  <a:pt x="3662267" y="1800865"/>
                </a:cubicBezTo>
                <a:lnTo>
                  <a:pt x="3631787" y="1892305"/>
                </a:lnTo>
                <a:lnTo>
                  <a:pt x="3624167" y="1915165"/>
                </a:lnTo>
                <a:cubicBezTo>
                  <a:pt x="3621627" y="1922785"/>
                  <a:pt x="3617867" y="1930102"/>
                  <a:pt x="3616547" y="1938025"/>
                </a:cubicBezTo>
                <a:cubicBezTo>
                  <a:pt x="3614007" y="1953265"/>
                  <a:pt x="3612674" y="1968756"/>
                  <a:pt x="3608927" y="1983745"/>
                </a:cubicBezTo>
                <a:cubicBezTo>
                  <a:pt x="3605031" y="1999330"/>
                  <a:pt x="3598767" y="2014225"/>
                  <a:pt x="3593687" y="2029465"/>
                </a:cubicBezTo>
                <a:cubicBezTo>
                  <a:pt x="3591147" y="2037085"/>
                  <a:pt x="3588015" y="2044533"/>
                  <a:pt x="3586067" y="2052325"/>
                </a:cubicBezTo>
                <a:cubicBezTo>
                  <a:pt x="3576190" y="2091832"/>
                  <a:pt x="3578075" y="2091169"/>
                  <a:pt x="3555587" y="2136145"/>
                </a:cubicBezTo>
                <a:cubicBezTo>
                  <a:pt x="3548963" y="2149392"/>
                  <a:pt x="3539351" y="2160998"/>
                  <a:pt x="3532727" y="2174245"/>
                </a:cubicBezTo>
                <a:cubicBezTo>
                  <a:pt x="3526610" y="2186479"/>
                  <a:pt x="3523604" y="2200111"/>
                  <a:pt x="3517487" y="2212345"/>
                </a:cubicBezTo>
                <a:cubicBezTo>
                  <a:pt x="3512663" y="2221994"/>
                  <a:pt x="3483529" y="2260853"/>
                  <a:pt x="3479387" y="2265685"/>
                </a:cubicBezTo>
                <a:cubicBezTo>
                  <a:pt x="3453207" y="2296229"/>
                  <a:pt x="3458478" y="2283607"/>
                  <a:pt x="3426047" y="2311405"/>
                </a:cubicBezTo>
                <a:cubicBezTo>
                  <a:pt x="3417865" y="2318418"/>
                  <a:pt x="3411808" y="2327799"/>
                  <a:pt x="3403187" y="2334265"/>
                </a:cubicBezTo>
                <a:cubicBezTo>
                  <a:pt x="3334974" y="2385425"/>
                  <a:pt x="3393419" y="2329575"/>
                  <a:pt x="3334607" y="2379985"/>
                </a:cubicBezTo>
                <a:cubicBezTo>
                  <a:pt x="3326425" y="2386998"/>
                  <a:pt x="3320253" y="2396229"/>
                  <a:pt x="3311747" y="2402845"/>
                </a:cubicBezTo>
                <a:cubicBezTo>
                  <a:pt x="3297289" y="2414090"/>
                  <a:pt x="3278979" y="2420373"/>
                  <a:pt x="3266027" y="2433325"/>
                </a:cubicBezTo>
                <a:cubicBezTo>
                  <a:pt x="3258407" y="2440945"/>
                  <a:pt x="3252133" y="2450207"/>
                  <a:pt x="3243167" y="2456185"/>
                </a:cubicBezTo>
                <a:cubicBezTo>
                  <a:pt x="3236484" y="2460640"/>
                  <a:pt x="3227491" y="2460213"/>
                  <a:pt x="3220307" y="2463805"/>
                </a:cubicBezTo>
                <a:cubicBezTo>
                  <a:pt x="3161221" y="2493348"/>
                  <a:pt x="3232046" y="2467512"/>
                  <a:pt x="3174587" y="2486665"/>
                </a:cubicBezTo>
                <a:cubicBezTo>
                  <a:pt x="3138867" y="2513455"/>
                  <a:pt x="3146527" y="2512730"/>
                  <a:pt x="3098387" y="2524765"/>
                </a:cubicBezTo>
                <a:lnTo>
                  <a:pt x="3037427" y="2540005"/>
                </a:lnTo>
                <a:cubicBezTo>
                  <a:pt x="2924279" y="2607894"/>
                  <a:pt x="3060413" y="2531243"/>
                  <a:pt x="2968847" y="2570485"/>
                </a:cubicBezTo>
                <a:cubicBezTo>
                  <a:pt x="2960429" y="2574093"/>
                  <a:pt x="2954356" y="2582006"/>
                  <a:pt x="2945987" y="2585725"/>
                </a:cubicBezTo>
                <a:cubicBezTo>
                  <a:pt x="2909761" y="2601826"/>
                  <a:pt x="2892885" y="2602195"/>
                  <a:pt x="2854547" y="2608585"/>
                </a:cubicBezTo>
                <a:cubicBezTo>
                  <a:pt x="2846927" y="2613665"/>
                  <a:pt x="2840105" y="2620217"/>
                  <a:pt x="2831687" y="2623825"/>
                </a:cubicBezTo>
                <a:cubicBezTo>
                  <a:pt x="2822061" y="2627950"/>
                  <a:pt x="2811277" y="2628568"/>
                  <a:pt x="2801207" y="2631445"/>
                </a:cubicBezTo>
                <a:cubicBezTo>
                  <a:pt x="2754941" y="2644664"/>
                  <a:pt x="2804152" y="2635066"/>
                  <a:pt x="2740247" y="2646685"/>
                </a:cubicBezTo>
                <a:cubicBezTo>
                  <a:pt x="2725046" y="2649449"/>
                  <a:pt x="2709677" y="2651275"/>
                  <a:pt x="2694527" y="2654305"/>
                </a:cubicBezTo>
                <a:cubicBezTo>
                  <a:pt x="2684258" y="2656359"/>
                  <a:pt x="2674377" y="2660203"/>
                  <a:pt x="2664047" y="2661925"/>
                </a:cubicBezTo>
                <a:cubicBezTo>
                  <a:pt x="2643847" y="2665292"/>
                  <a:pt x="2623327" y="2666431"/>
                  <a:pt x="2603087" y="2669545"/>
                </a:cubicBezTo>
                <a:cubicBezTo>
                  <a:pt x="2590286" y="2671514"/>
                  <a:pt x="2577552" y="2674024"/>
                  <a:pt x="2564987" y="2677165"/>
                </a:cubicBezTo>
                <a:cubicBezTo>
                  <a:pt x="2557195" y="2679113"/>
                  <a:pt x="2549850" y="2682578"/>
                  <a:pt x="2542127" y="2684785"/>
                </a:cubicBezTo>
                <a:cubicBezTo>
                  <a:pt x="2532057" y="2687662"/>
                  <a:pt x="2521870" y="2690133"/>
                  <a:pt x="2511647" y="2692405"/>
                </a:cubicBezTo>
                <a:cubicBezTo>
                  <a:pt x="2499004" y="2695215"/>
                  <a:pt x="2486112" y="2696884"/>
                  <a:pt x="2473547" y="2700025"/>
                </a:cubicBezTo>
                <a:cubicBezTo>
                  <a:pt x="2465755" y="2701973"/>
                  <a:pt x="2458479" y="2705697"/>
                  <a:pt x="2450687" y="2707645"/>
                </a:cubicBezTo>
                <a:cubicBezTo>
                  <a:pt x="2413631" y="2716909"/>
                  <a:pt x="2416004" y="2712455"/>
                  <a:pt x="2382107" y="2722885"/>
                </a:cubicBezTo>
                <a:cubicBezTo>
                  <a:pt x="2359076" y="2729971"/>
                  <a:pt x="2336220" y="2737640"/>
                  <a:pt x="2313527" y="2745745"/>
                </a:cubicBezTo>
                <a:cubicBezTo>
                  <a:pt x="2300646" y="2750346"/>
                  <a:pt x="2288403" y="2756660"/>
                  <a:pt x="2275427" y="2760985"/>
                </a:cubicBezTo>
                <a:cubicBezTo>
                  <a:pt x="2259285" y="2766366"/>
                  <a:pt x="2221946" y="2773205"/>
                  <a:pt x="2206847" y="2776225"/>
                </a:cubicBezTo>
                <a:cubicBezTo>
                  <a:pt x="2189067" y="2783845"/>
                  <a:pt x="2171858" y="2792968"/>
                  <a:pt x="2153507" y="2799085"/>
                </a:cubicBezTo>
                <a:cubicBezTo>
                  <a:pt x="2017080" y="2844561"/>
                  <a:pt x="2183789" y="2780109"/>
                  <a:pt x="2092547" y="2814325"/>
                </a:cubicBezTo>
                <a:cubicBezTo>
                  <a:pt x="2066781" y="2823987"/>
                  <a:pt x="2055801" y="2830267"/>
                  <a:pt x="2031587" y="2837185"/>
                </a:cubicBezTo>
                <a:cubicBezTo>
                  <a:pt x="2021517" y="2840062"/>
                  <a:pt x="2011177" y="2841928"/>
                  <a:pt x="2001107" y="2844805"/>
                </a:cubicBezTo>
                <a:cubicBezTo>
                  <a:pt x="1977873" y="2851443"/>
                  <a:pt x="1973573" y="2856075"/>
                  <a:pt x="1947767" y="2860045"/>
                </a:cubicBezTo>
                <a:cubicBezTo>
                  <a:pt x="1850444" y="2875018"/>
                  <a:pt x="1718049" y="2872701"/>
                  <a:pt x="1635347" y="2875285"/>
                </a:cubicBezTo>
                <a:lnTo>
                  <a:pt x="1490567" y="2890525"/>
                </a:lnTo>
                <a:cubicBezTo>
                  <a:pt x="1475252" y="2892567"/>
                  <a:pt x="1460271" y="2897238"/>
                  <a:pt x="1444847" y="2898145"/>
                </a:cubicBezTo>
                <a:cubicBezTo>
                  <a:pt x="1373804" y="2902324"/>
                  <a:pt x="1302607" y="2903225"/>
                  <a:pt x="1231487" y="2905765"/>
                </a:cubicBezTo>
                <a:cubicBezTo>
                  <a:pt x="1211167" y="2908305"/>
                  <a:pt x="1190675" y="2909722"/>
                  <a:pt x="1170527" y="2913385"/>
                </a:cubicBezTo>
                <a:cubicBezTo>
                  <a:pt x="1162624" y="2914822"/>
                  <a:pt x="1155493" y="2919199"/>
                  <a:pt x="1147667" y="2921005"/>
                </a:cubicBezTo>
                <a:cubicBezTo>
                  <a:pt x="1122427" y="2926830"/>
                  <a:pt x="1096976" y="2931743"/>
                  <a:pt x="1071467" y="2936245"/>
                </a:cubicBezTo>
                <a:cubicBezTo>
                  <a:pt x="1053780" y="2939366"/>
                  <a:pt x="1035879" y="2941134"/>
                  <a:pt x="1018127" y="2943865"/>
                </a:cubicBezTo>
                <a:cubicBezTo>
                  <a:pt x="922910" y="2958514"/>
                  <a:pt x="1026570" y="2944715"/>
                  <a:pt x="911447" y="2959105"/>
                </a:cubicBezTo>
                <a:cubicBezTo>
                  <a:pt x="868267" y="2956565"/>
                  <a:pt x="824999" y="2955232"/>
                  <a:pt x="781907" y="2951485"/>
                </a:cubicBezTo>
                <a:cubicBezTo>
                  <a:pt x="766515" y="2950147"/>
                  <a:pt x="751482" y="2946050"/>
                  <a:pt x="736187" y="2943865"/>
                </a:cubicBezTo>
                <a:cubicBezTo>
                  <a:pt x="715915" y="2940969"/>
                  <a:pt x="695427" y="2939612"/>
                  <a:pt x="675227" y="2936245"/>
                </a:cubicBezTo>
                <a:cubicBezTo>
                  <a:pt x="664897" y="2934523"/>
                  <a:pt x="655128" y="2930009"/>
                  <a:pt x="644747" y="2928625"/>
                </a:cubicBezTo>
                <a:cubicBezTo>
                  <a:pt x="496076" y="2908802"/>
                  <a:pt x="621215" y="2932039"/>
                  <a:pt x="499967" y="2913385"/>
                </a:cubicBezTo>
                <a:cubicBezTo>
                  <a:pt x="487166" y="2911416"/>
                  <a:pt x="474610" y="2908082"/>
                  <a:pt x="461867" y="2905765"/>
                </a:cubicBezTo>
                <a:cubicBezTo>
                  <a:pt x="429815" y="2899937"/>
                  <a:pt x="414869" y="2899510"/>
                  <a:pt x="385667" y="2890525"/>
                </a:cubicBezTo>
                <a:cubicBezTo>
                  <a:pt x="362636" y="2883439"/>
                  <a:pt x="339947" y="2875285"/>
                  <a:pt x="317087" y="2867665"/>
                </a:cubicBezTo>
                <a:lnTo>
                  <a:pt x="294227" y="2860045"/>
                </a:lnTo>
                <a:cubicBezTo>
                  <a:pt x="286607" y="2852425"/>
                  <a:pt x="279477" y="2844281"/>
                  <a:pt x="271367" y="2837185"/>
                </a:cubicBezTo>
                <a:cubicBezTo>
                  <a:pt x="259127" y="2826475"/>
                  <a:pt x="244767" y="2818205"/>
                  <a:pt x="233267" y="2806705"/>
                </a:cubicBezTo>
                <a:cubicBezTo>
                  <a:pt x="226791" y="2800229"/>
                  <a:pt x="224919" y="2789876"/>
                  <a:pt x="218027" y="2783845"/>
                </a:cubicBezTo>
                <a:cubicBezTo>
                  <a:pt x="204243" y="2771784"/>
                  <a:pt x="186610" y="2764807"/>
                  <a:pt x="172307" y="2753365"/>
                </a:cubicBezTo>
                <a:cubicBezTo>
                  <a:pt x="127056" y="2717164"/>
                  <a:pt x="147739" y="2731907"/>
                  <a:pt x="111347" y="2707645"/>
                </a:cubicBezTo>
                <a:lnTo>
                  <a:pt x="80867" y="2661925"/>
                </a:lnTo>
                <a:cubicBezTo>
                  <a:pt x="75787" y="2654305"/>
                  <a:pt x="68523" y="2647753"/>
                  <a:pt x="65627" y="2639065"/>
                </a:cubicBezTo>
                <a:cubicBezTo>
                  <a:pt x="60547" y="2623825"/>
                  <a:pt x="53537" y="2609097"/>
                  <a:pt x="50387" y="2593345"/>
                </a:cubicBezTo>
                <a:cubicBezTo>
                  <a:pt x="45307" y="2567945"/>
                  <a:pt x="43338" y="2541719"/>
                  <a:pt x="35147" y="2517145"/>
                </a:cubicBezTo>
                <a:lnTo>
                  <a:pt x="19907" y="2471425"/>
                </a:lnTo>
                <a:cubicBezTo>
                  <a:pt x="12368" y="2411112"/>
                  <a:pt x="4667" y="2359040"/>
                  <a:pt x="4667" y="2296165"/>
                </a:cubicBezTo>
                <a:cubicBezTo>
                  <a:pt x="4667" y="1997132"/>
                  <a:pt x="-12822" y="2076560"/>
                  <a:pt x="19907" y="1945645"/>
                </a:cubicBezTo>
                <a:cubicBezTo>
                  <a:pt x="22447" y="1905005"/>
                  <a:pt x="25832" y="1864409"/>
                  <a:pt x="27527" y="1823725"/>
                </a:cubicBezTo>
                <a:cubicBezTo>
                  <a:pt x="30912" y="1742476"/>
                  <a:pt x="29065" y="1660977"/>
                  <a:pt x="35147" y="1579885"/>
                </a:cubicBezTo>
                <a:cubicBezTo>
                  <a:pt x="36714" y="1558998"/>
                  <a:pt x="45307" y="1539245"/>
                  <a:pt x="50387" y="1518925"/>
                </a:cubicBezTo>
                <a:cubicBezTo>
                  <a:pt x="61148" y="1475880"/>
                  <a:pt x="55953" y="1498714"/>
                  <a:pt x="65627" y="1450345"/>
                </a:cubicBezTo>
                <a:cubicBezTo>
                  <a:pt x="88715" y="1196381"/>
                  <a:pt x="79178" y="1333679"/>
                  <a:pt x="65627" y="825505"/>
                </a:cubicBezTo>
                <a:cubicBezTo>
                  <a:pt x="65348" y="815036"/>
                  <a:pt x="59729" y="805355"/>
                  <a:pt x="58007" y="795025"/>
                </a:cubicBezTo>
                <a:cubicBezTo>
                  <a:pt x="54640" y="774825"/>
                  <a:pt x="53754" y="754265"/>
                  <a:pt x="50387" y="734065"/>
                </a:cubicBezTo>
                <a:cubicBezTo>
                  <a:pt x="39177" y="666804"/>
                  <a:pt x="41600" y="677225"/>
                  <a:pt x="27527" y="635005"/>
                </a:cubicBezTo>
                <a:cubicBezTo>
                  <a:pt x="24987" y="579125"/>
                  <a:pt x="23756" y="523170"/>
                  <a:pt x="19907" y="467365"/>
                </a:cubicBezTo>
                <a:cubicBezTo>
                  <a:pt x="9413" y="315207"/>
                  <a:pt x="18637" y="382275"/>
                  <a:pt x="19907" y="353065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3362BE6-87B2-4454-B0DD-1FBAA0179CE6}"/>
              </a:ext>
            </a:extLst>
          </p:cNvPr>
          <p:cNvSpPr txBox="1"/>
          <p:nvPr/>
        </p:nvSpPr>
        <p:spPr>
          <a:xfrm>
            <a:off x="6830269" y="1978735"/>
            <a:ext cx="435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”Paraply” standard övergripande.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13941 standard från start och hela livscykeln, LCC.</a:t>
            </a: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58D63423-E96F-4E4E-9A14-7A565C287BA8}"/>
              </a:ext>
            </a:extLst>
          </p:cNvPr>
          <p:cNvCxnSpPr>
            <a:cxnSpLocks/>
            <a:stCxn id="24" idx="38"/>
          </p:cNvCxnSpPr>
          <p:nvPr/>
        </p:nvCxnSpPr>
        <p:spPr>
          <a:xfrm flipV="1">
            <a:off x="5680909" y="2172834"/>
            <a:ext cx="1149360" cy="403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AA9E6987-3CE9-499A-94D8-38B10E2D371F}"/>
              </a:ext>
            </a:extLst>
          </p:cNvPr>
          <p:cNvSpPr txBox="1"/>
          <p:nvPr/>
        </p:nvSpPr>
        <p:spPr>
          <a:xfrm>
            <a:off x="9894745" y="6582798"/>
            <a:ext cx="209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2020-01-22 Niclas De Lorenzi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F7670C4-4412-468C-86D3-98A0CA247933}"/>
              </a:ext>
            </a:extLst>
          </p:cNvPr>
          <p:cNvSpPr/>
          <p:nvPr/>
        </p:nvSpPr>
        <p:spPr>
          <a:xfrm>
            <a:off x="4918911" y="6152736"/>
            <a:ext cx="2647109" cy="59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83B8D7A7-97A0-4DE9-8A8C-F4143C5DC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603" y="6531826"/>
            <a:ext cx="240191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3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34" grpId="0"/>
      <p:bldP spid="35" grpId="0"/>
      <p:bldP spid="24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52FF8-891E-4AFA-84CE-73FD09A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323" y="150354"/>
            <a:ext cx="8907379" cy="565317"/>
          </a:xfrm>
        </p:spPr>
        <p:txBody>
          <a:bodyPr/>
          <a:lstStyle/>
          <a:p>
            <a:r>
              <a:rPr lang="sv-SE" sz="3200" b="1" dirty="0">
                <a:solidFill>
                  <a:srgbClr val="43B02A"/>
                </a:solidFill>
                <a:latin typeface="Arial"/>
              </a:rPr>
              <a:t>Europastandarder ny struktur, Fjärrvärme</a:t>
            </a:r>
            <a:endParaRPr lang="sv-SE" dirty="0"/>
          </a:p>
        </p:txBody>
      </p:sp>
      <p:sp>
        <p:nvSpPr>
          <p:cNvPr id="4" name="Pil: sparr 3">
            <a:extLst>
              <a:ext uri="{FF2B5EF4-FFF2-40B4-BE49-F238E27FC236}">
                <a16:creationId xmlns:a16="http://schemas.microsoft.com/office/drawing/2014/main" id="{D8922C82-8B19-4C25-A23C-A2EC647D4423}"/>
              </a:ext>
            </a:extLst>
          </p:cNvPr>
          <p:cNvSpPr/>
          <p:nvPr/>
        </p:nvSpPr>
        <p:spPr>
          <a:xfrm rot="5400000">
            <a:off x="4725012" y="1738005"/>
            <a:ext cx="3639943" cy="6428318"/>
          </a:xfrm>
          <a:prstGeom prst="chevron">
            <a:avLst>
              <a:gd name="adj" fmla="val 5685"/>
            </a:avLst>
          </a:prstGeom>
          <a:solidFill>
            <a:srgbClr val="E7E6E6"/>
          </a:solidFill>
          <a:ln w="12700" cap="flat" cmpd="sng" algn="ctr">
            <a:solidFill>
              <a:srgbClr val="43B0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4457D570-2100-4E19-8687-196C068FE46C}"/>
              </a:ext>
            </a:extLst>
          </p:cNvPr>
          <p:cNvSpPr/>
          <p:nvPr/>
        </p:nvSpPr>
        <p:spPr>
          <a:xfrm rot="5400000">
            <a:off x="5331661" y="-1220099"/>
            <a:ext cx="2426645" cy="6428317"/>
          </a:xfrm>
          <a:prstGeom prst="homePlate">
            <a:avLst>
              <a:gd name="adj" fmla="val 7401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3B0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FBF8A12-CEB0-4FCE-B6DA-17B741E3ED1D}"/>
              </a:ext>
            </a:extLst>
          </p:cNvPr>
          <p:cNvSpPr/>
          <p:nvPr/>
        </p:nvSpPr>
        <p:spPr>
          <a:xfrm>
            <a:off x="5303749" y="1174943"/>
            <a:ext cx="3056436" cy="437795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43B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A3A541-2055-4E65-9BDC-4E9EFD48C82E}"/>
              </a:ext>
            </a:extLst>
          </p:cNvPr>
          <p:cNvSpPr txBox="1"/>
          <p:nvPr/>
        </p:nvSpPr>
        <p:spPr>
          <a:xfrm>
            <a:off x="5303748" y="1177297"/>
            <a:ext cx="316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-5: Kvalitetskontroll &amp; dokumentation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D43A9A1-957A-4078-818C-41C0CE7C622C}"/>
              </a:ext>
            </a:extLst>
          </p:cNvPr>
          <p:cNvSpPr/>
          <p:nvPr/>
        </p:nvSpPr>
        <p:spPr>
          <a:xfrm>
            <a:off x="5108691" y="1517938"/>
            <a:ext cx="2840482" cy="464889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43B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6CF68F-F08D-42F7-9FFC-C7AA20290FE7}"/>
              </a:ext>
            </a:extLst>
          </p:cNvPr>
          <p:cNvSpPr txBox="1"/>
          <p:nvPr/>
        </p:nvSpPr>
        <p:spPr>
          <a:xfrm>
            <a:off x="5108691" y="1528378"/>
            <a:ext cx="297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-4: Idrifttagning Förvaltning D&amp;U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3BF7FDD-185F-4D0D-B6E6-10CC61127B75}"/>
              </a:ext>
            </a:extLst>
          </p:cNvPr>
          <p:cNvSpPr/>
          <p:nvPr/>
        </p:nvSpPr>
        <p:spPr>
          <a:xfrm>
            <a:off x="4905535" y="1839909"/>
            <a:ext cx="2840482" cy="485913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43B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9A89356-6920-4228-AF6D-22E23EAE1A4F}"/>
              </a:ext>
            </a:extLst>
          </p:cNvPr>
          <p:cNvSpPr txBox="1"/>
          <p:nvPr/>
        </p:nvSpPr>
        <p:spPr>
          <a:xfrm>
            <a:off x="4905537" y="1848583"/>
            <a:ext cx="276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-3: Design flexibla system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26C8BCA-643A-4741-ACAD-F9CB58832C1C}"/>
              </a:ext>
            </a:extLst>
          </p:cNvPr>
          <p:cNvSpPr/>
          <p:nvPr/>
        </p:nvSpPr>
        <p:spPr>
          <a:xfrm>
            <a:off x="4624087" y="2172292"/>
            <a:ext cx="2803740" cy="485913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25400" cap="flat" cmpd="sng" algn="ctr">
            <a:solidFill>
              <a:srgbClr val="43B0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58FF074-360E-4D7B-91F6-281C8D684375}"/>
              </a:ext>
            </a:extLst>
          </p:cNvPr>
          <p:cNvSpPr txBox="1"/>
          <p:nvPr/>
        </p:nvSpPr>
        <p:spPr>
          <a:xfrm>
            <a:off x="4624087" y="2172292"/>
            <a:ext cx="268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prstClr val="black"/>
                </a:solidFill>
                <a:latin typeface="Arial"/>
              </a:rPr>
              <a:t>EN 13941-2 Installation </a:t>
            </a:r>
            <a:endParaRPr lang="sv-SE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F923C39-9A35-42CD-9C8E-88F60B288B3F}"/>
              </a:ext>
            </a:extLst>
          </p:cNvPr>
          <p:cNvSpPr/>
          <p:nvPr/>
        </p:nvSpPr>
        <p:spPr>
          <a:xfrm>
            <a:off x="4452331" y="2525519"/>
            <a:ext cx="2803740" cy="484813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25400" cap="flat" cmpd="sng" algn="ctr">
            <a:solidFill>
              <a:srgbClr val="43B0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936F4C4-E92E-45DF-A8AA-D92AF0541413}"/>
              </a:ext>
            </a:extLst>
          </p:cNvPr>
          <p:cNvSpPr txBox="1"/>
          <p:nvPr/>
        </p:nvSpPr>
        <p:spPr>
          <a:xfrm>
            <a:off x="4452331" y="2525903"/>
            <a:ext cx="280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prstClr val="black"/>
                </a:solidFill>
                <a:latin typeface="Arial"/>
              </a:rPr>
              <a:t>EN 13941-1 Konstruktion</a:t>
            </a:r>
            <a:r>
              <a:rPr lang="sv-SE" sz="1400" dirty="0">
                <a:solidFill>
                  <a:prstClr val="black"/>
                </a:solidFill>
                <a:latin typeface="Arial"/>
              </a:rPr>
              <a:t> 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DAE149B-778A-4848-ABF0-AF9CCBDB4398}"/>
              </a:ext>
            </a:extLst>
          </p:cNvPr>
          <p:cNvSpPr txBox="1"/>
          <p:nvPr/>
        </p:nvSpPr>
        <p:spPr>
          <a:xfrm>
            <a:off x="4578992" y="780736"/>
            <a:ext cx="4426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prstClr val="black"/>
                </a:solidFill>
                <a:latin typeface="Arial"/>
              </a:rPr>
              <a:t>WG 13: </a:t>
            </a:r>
            <a:r>
              <a:rPr lang="sv-SE" sz="1600" b="1" dirty="0">
                <a:solidFill>
                  <a:prstClr val="black"/>
                </a:solidFill>
                <a:latin typeface="Arial"/>
              </a:rPr>
              <a:t>”Paraply”-standard EN 13941:2019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BCA4B8-4C9A-4A13-964E-DBB515E2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879" y="3418840"/>
            <a:ext cx="4860000" cy="560744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D8684D9-A982-48E4-9BE5-5F2DE2F4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3446512"/>
            <a:ext cx="4768557" cy="5231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2: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Enkelrörsystem</a:t>
            </a:r>
            <a:b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       fast förband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 253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0CC520-68BA-469F-8623-1E312F46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019600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7576196B-AD22-448D-AC31-8BA88106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021188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3: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PUR-isoleringen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sv-S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8FB2E40-802F-49FA-874F-51FEFD9E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386490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ED77A725-14A7-4ED6-8107-BC8C0065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386490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4: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Mantelrörsskarvar och isolering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 489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F6EB926-1F31-4C74-9EBD-E30ADF52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751786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BE0F658-41C5-44B6-9A01-697C5999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4751786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5: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Rördelar, Ventil, </a:t>
            </a:r>
            <a:r>
              <a:rPr lang="sv-SE" altLang="en-US" sz="1400" b="1" kern="0" dirty="0">
                <a:solidFill>
                  <a:srgbClr val="000000"/>
                </a:solidFill>
              </a:rPr>
              <a:t>T</a:t>
            </a: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win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 448,  EN 488, 15698-1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8C54FE8-836A-4A6D-959F-E2486154D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117084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CB64DF56-CAFA-4167-B8A6-6D403A96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117084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9: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PE manteln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97AF127-779A-4D50-AF98-C79050346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482384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8D782C9D-11D3-49D1-90AE-B4016B82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482384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10: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Flexibla rörsystem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 15632-3, -4 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8F8D1CF1-4B8F-4D8A-A27B-A1E68577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847680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8C934F7D-8842-4CAC-93D1-19CC5E08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5847680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11: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Övervakningssystem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 14419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3244820-FEBA-4313-8981-EDC55262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6221289"/>
            <a:ext cx="4860000" cy="324000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0DE10496-09E7-4730-BDC0-B9B932E7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013" y="6222876"/>
            <a:ext cx="4860000" cy="307688"/>
          </a:xfrm>
          <a:prstGeom prst="rect">
            <a:avLst/>
          </a:prstGeom>
          <a:solidFill>
            <a:srgbClr val="43B02A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WG 12: 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Polymer (plaster, mediarör) </a:t>
            </a:r>
            <a:endParaRPr kumimoji="0" lang="sv-SE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0504248-0569-41C2-90CC-E68446E606FD}"/>
              </a:ext>
            </a:extLst>
          </p:cNvPr>
          <p:cNvSpPr txBox="1"/>
          <p:nvPr/>
        </p:nvSpPr>
        <p:spPr>
          <a:xfrm rot="16200000">
            <a:off x="2384841" y="4582509"/>
            <a:ext cx="224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/>
                </a:solidFill>
                <a:latin typeface="Arial"/>
              </a:rPr>
              <a:t>Produktstandard</a:t>
            </a:r>
            <a:r>
              <a:rPr lang="sv-SE" sz="1200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175847D0-FB81-4E85-B34E-CDFD3FD7B414}"/>
              </a:ext>
            </a:extLst>
          </p:cNvPr>
          <p:cNvSpPr/>
          <p:nvPr/>
        </p:nvSpPr>
        <p:spPr>
          <a:xfrm>
            <a:off x="176951" y="6372951"/>
            <a:ext cx="288562" cy="179921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43B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DD66198-9D08-4B60-A18D-CD21BE94ECDE}"/>
              </a:ext>
            </a:extLst>
          </p:cNvPr>
          <p:cNvSpPr/>
          <p:nvPr/>
        </p:nvSpPr>
        <p:spPr>
          <a:xfrm>
            <a:off x="176951" y="5984094"/>
            <a:ext cx="288562" cy="179921"/>
          </a:xfrm>
          <a:prstGeom prst="rect">
            <a:avLst/>
          </a:prstGeom>
          <a:solidFill>
            <a:srgbClr val="43B02A">
              <a:lumMod val="20000"/>
              <a:lumOff val="80000"/>
              <a:alpha val="50000"/>
            </a:srgbClr>
          </a:solidFill>
          <a:ln w="25400" cap="flat" cmpd="sng" algn="ctr">
            <a:solidFill>
              <a:srgbClr val="43B0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2817D85-EE2B-47AD-8CF7-9C7D8C715943}"/>
              </a:ext>
            </a:extLst>
          </p:cNvPr>
          <p:cNvSpPr txBox="1"/>
          <p:nvPr/>
        </p:nvSpPr>
        <p:spPr>
          <a:xfrm>
            <a:off x="465513" y="6293634"/>
            <a:ext cx="238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Ny kommande standard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D9C7FDAD-3D2C-4B6E-A0A1-A22309773BD0}"/>
              </a:ext>
            </a:extLst>
          </p:cNvPr>
          <p:cNvSpPr txBox="1"/>
          <p:nvPr/>
        </p:nvSpPr>
        <p:spPr>
          <a:xfrm>
            <a:off x="465513" y="5946198"/>
            <a:ext cx="238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Aktiv standard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6DA4A064-C685-463D-AA3E-4A5B997A4722}"/>
              </a:ext>
            </a:extLst>
          </p:cNvPr>
          <p:cNvSpPr txBox="1"/>
          <p:nvPr/>
        </p:nvSpPr>
        <p:spPr>
          <a:xfrm>
            <a:off x="9933382" y="6593380"/>
            <a:ext cx="209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/>
              </a:rPr>
              <a:t>2020-01-22 Niclas De Lorenzi</a:t>
            </a:r>
            <a:endParaRPr lang="sv-SE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2B816B87-25DC-4622-A046-B251176B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936" y="237875"/>
            <a:ext cx="792549" cy="524301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2050BF47-1096-4F72-AE6C-94724B492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663" y="6573179"/>
            <a:ext cx="240191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3CE66639-60FE-4DE1-8610-D4832BBB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3" y="4311228"/>
            <a:ext cx="6449463" cy="285603"/>
          </a:xfrm>
          <a:prstGeom prst="rect">
            <a:avLst/>
          </a:prstGeom>
          <a:solidFill>
            <a:srgbClr val="00BCE3">
              <a:lumMod val="20000"/>
              <a:lumOff val="80000"/>
            </a:srgbClr>
          </a:solidFill>
          <a:ln w="19050">
            <a:solidFill>
              <a:srgbClr val="00BCE3"/>
            </a:solidFill>
            <a:prstDash val="sysDash"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D52FF8-891E-4AFA-84CE-73FD09A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64"/>
            <a:ext cx="8666747" cy="557296"/>
          </a:xfrm>
        </p:spPr>
        <p:txBody>
          <a:bodyPr/>
          <a:lstStyle/>
          <a:p>
            <a:r>
              <a:rPr lang="sv-SE" sz="3200" b="1" dirty="0">
                <a:solidFill>
                  <a:srgbClr val="43B02A"/>
                </a:solidFill>
                <a:latin typeface="Arial"/>
              </a:rPr>
              <a:t>Europastandarder struktur, Fjärrkyla</a:t>
            </a:r>
            <a:endParaRPr lang="sv-SE" dirty="0"/>
          </a:p>
        </p:txBody>
      </p:sp>
      <p:sp>
        <p:nvSpPr>
          <p:cNvPr id="4" name="Pil: sparr 3">
            <a:extLst>
              <a:ext uri="{FF2B5EF4-FFF2-40B4-BE49-F238E27FC236}">
                <a16:creationId xmlns:a16="http://schemas.microsoft.com/office/drawing/2014/main" id="{F23164C2-D945-4033-8518-E24D281D5BC0}"/>
              </a:ext>
            </a:extLst>
          </p:cNvPr>
          <p:cNvSpPr/>
          <p:nvPr/>
        </p:nvSpPr>
        <p:spPr>
          <a:xfrm rot="5400000">
            <a:off x="5008358" y="1572740"/>
            <a:ext cx="3507971" cy="6863044"/>
          </a:xfrm>
          <a:prstGeom prst="chevron">
            <a:avLst>
              <a:gd name="adj" fmla="val 5685"/>
            </a:avLst>
          </a:prstGeom>
          <a:solidFill>
            <a:srgbClr val="E7E6E6"/>
          </a:solidFill>
          <a:ln w="12700" cap="flat" cmpd="sng" algn="ctr">
            <a:solidFill>
              <a:srgbClr val="00BC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F69E5181-7D87-4C28-8A7D-1AA81A1A2AF0}"/>
              </a:ext>
            </a:extLst>
          </p:cNvPr>
          <p:cNvSpPr/>
          <p:nvPr/>
        </p:nvSpPr>
        <p:spPr>
          <a:xfrm rot="5400000">
            <a:off x="5468105" y="-1350797"/>
            <a:ext cx="2588482" cy="6863043"/>
          </a:xfrm>
          <a:prstGeom prst="homePlate">
            <a:avLst>
              <a:gd name="adj" fmla="val 7401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BC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EA9C588-59D8-43D3-903A-F4D0E0F6DB34}"/>
              </a:ext>
            </a:extLst>
          </p:cNvPr>
          <p:cNvSpPr/>
          <p:nvPr/>
        </p:nvSpPr>
        <p:spPr>
          <a:xfrm>
            <a:off x="5303747" y="1255886"/>
            <a:ext cx="3980381" cy="437795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A542722-D943-409F-93CB-C8D7DB3F4418}"/>
              </a:ext>
            </a:extLst>
          </p:cNvPr>
          <p:cNvSpPr txBox="1"/>
          <p:nvPr/>
        </p:nvSpPr>
        <p:spPr>
          <a:xfrm>
            <a:off x="5303747" y="1258240"/>
            <a:ext cx="316296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-5: Kvalitetskontroll &amp; dokumentation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B58AE65-1B8A-46E8-9959-F38BF56A4866}"/>
              </a:ext>
            </a:extLst>
          </p:cNvPr>
          <p:cNvSpPr/>
          <p:nvPr/>
        </p:nvSpPr>
        <p:spPr>
          <a:xfrm>
            <a:off x="5108689" y="1598881"/>
            <a:ext cx="3972287" cy="464889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E16E81C-42E8-4A73-BE7B-C5E2571D888D}"/>
              </a:ext>
            </a:extLst>
          </p:cNvPr>
          <p:cNvSpPr txBox="1"/>
          <p:nvPr/>
        </p:nvSpPr>
        <p:spPr>
          <a:xfrm>
            <a:off x="5108690" y="1609321"/>
            <a:ext cx="29739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-4: Idrifttagning Förvaltning D&amp;U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459557-4407-47FF-90DC-C5D0372752AC}"/>
              </a:ext>
            </a:extLst>
          </p:cNvPr>
          <p:cNvSpPr/>
          <p:nvPr/>
        </p:nvSpPr>
        <p:spPr>
          <a:xfrm>
            <a:off x="4905534" y="1920852"/>
            <a:ext cx="3972286" cy="437795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D011E63-2653-4A6D-9BAD-58A36E7492E1}"/>
              </a:ext>
            </a:extLst>
          </p:cNvPr>
          <p:cNvSpPr txBox="1"/>
          <p:nvPr/>
        </p:nvSpPr>
        <p:spPr>
          <a:xfrm>
            <a:off x="4905536" y="1929526"/>
            <a:ext cx="2762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-3: Design flexibla system</a:t>
            </a:r>
            <a:endParaRPr lang="sv-SE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AF55541-620E-48EE-8E4A-10A0C14FD495}"/>
              </a:ext>
            </a:extLst>
          </p:cNvPr>
          <p:cNvSpPr/>
          <p:nvPr/>
        </p:nvSpPr>
        <p:spPr>
          <a:xfrm>
            <a:off x="4624085" y="2253235"/>
            <a:ext cx="4058429" cy="485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C5121F0-1F2F-4DDC-96CB-F3256527E352}"/>
              </a:ext>
            </a:extLst>
          </p:cNvPr>
          <p:cNvSpPr txBox="1"/>
          <p:nvPr/>
        </p:nvSpPr>
        <p:spPr>
          <a:xfrm>
            <a:off x="4624085" y="2253235"/>
            <a:ext cx="385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solidFill>
                  <a:prstClr val="black"/>
                </a:solidFill>
                <a:latin typeface="Arial"/>
              </a:rPr>
              <a:t>prEN</a:t>
            </a:r>
            <a:r>
              <a:rPr lang="sv-SE" sz="1400" b="1" dirty="0">
                <a:solidFill>
                  <a:prstClr val="black"/>
                </a:solidFill>
                <a:latin typeface="Arial"/>
              </a:rPr>
              <a:t> ZZZZZ-2 Installation </a:t>
            </a:r>
            <a:r>
              <a:rPr lang="sv-SE" sz="1400" dirty="0">
                <a:solidFill>
                  <a:prstClr val="black"/>
                </a:solidFill>
                <a:latin typeface="Arial"/>
              </a:rPr>
              <a:t>(stål- och plaströr)</a:t>
            </a:r>
            <a:r>
              <a:rPr lang="sv-SE" sz="1400" b="1" dirty="0">
                <a:solidFill>
                  <a:prstClr val="black"/>
                </a:solidFill>
                <a:latin typeface="Arial"/>
              </a:rPr>
              <a:t> </a:t>
            </a:r>
            <a:endParaRPr lang="sv-SE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93A53A4-E471-4DAA-9D6A-902F81B706CB}"/>
              </a:ext>
            </a:extLst>
          </p:cNvPr>
          <p:cNvSpPr/>
          <p:nvPr/>
        </p:nvSpPr>
        <p:spPr>
          <a:xfrm>
            <a:off x="4452328" y="2564897"/>
            <a:ext cx="4014388" cy="496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A1AA1FC-08F3-4005-815F-0CCE5422F6B0}"/>
              </a:ext>
            </a:extLst>
          </p:cNvPr>
          <p:cNvSpPr txBox="1"/>
          <p:nvPr/>
        </p:nvSpPr>
        <p:spPr>
          <a:xfrm>
            <a:off x="4468955" y="2581907"/>
            <a:ext cx="393636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prEN</a:t>
            </a: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ZZZZZ-1 Konstruktion 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(stål- och plaströr) 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DEABFE9-F50C-4180-8EB3-2900C51FF8EC}"/>
              </a:ext>
            </a:extLst>
          </p:cNvPr>
          <p:cNvSpPr txBox="1"/>
          <p:nvPr/>
        </p:nvSpPr>
        <p:spPr>
          <a:xfrm>
            <a:off x="4578991" y="861679"/>
            <a:ext cx="4747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/>
                </a:solidFill>
                <a:latin typeface="Arial"/>
              </a:rPr>
              <a:t>WG 14:”Paraply”-standard för fjärrkyla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7CF8ECD-E7CF-41B1-846A-39CBB474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3592418"/>
            <a:ext cx="6449462" cy="31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CE3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68A667D-A98A-4A1C-ADD2-177994F1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793" y="3611149"/>
            <a:ext cx="5858643" cy="30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17415-1 Enkelrörsystem, fast förband 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(stål- och plaströr)</a:t>
            </a:r>
            <a:endParaRPr kumimoji="0" lang="sv-S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9DFE7B-BC7B-4338-A19E-A69C7ADE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3968744"/>
            <a:ext cx="6449462" cy="290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CE3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0D0361B0-9051-49C6-896F-B0200282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3953710"/>
            <a:ext cx="5858643" cy="30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YYYYY-2 Rördelsenheter 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(stål- och plaströr)</a:t>
            </a:r>
            <a:endParaRPr kumimoji="0" lang="sv-S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D6C1FB0-8AF9-499A-AE2D-E93B53F28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3" y="4324107"/>
            <a:ext cx="6449463" cy="285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CE3"/>
            </a:solidFill>
            <a:prstDash val="sysDash"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6871A7F-B4DE-49F2-A3C1-AC9C849D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4304823"/>
            <a:ext cx="5858643" cy="3076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YYYYY-3 Ventiler 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(för stål- och plaströr)</a:t>
            </a:r>
            <a:endParaRPr kumimoji="0" lang="sv-S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E6E746-BB38-45F8-A1B5-F072A850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3" y="4696331"/>
            <a:ext cx="6449463" cy="266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CE3"/>
            </a:solidFill>
            <a:prstDash val="sysDash"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0D1BE8D-E5EC-4E8B-A787-E357D055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786" y="4681149"/>
            <a:ext cx="5917121" cy="3076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</p:spPr>
        <p:txBody>
          <a:bodyPr wrap="square" lIns="91349" tIns="45676" rIns="91349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YYYYY-4 Mantelrörsskarvar </a:t>
            </a:r>
            <a:r>
              <a:rPr lang="sv-SE" altLang="en-US" sz="1400" b="1" kern="0" dirty="0">
                <a:solidFill>
                  <a:srgbClr val="000000"/>
                </a:solidFill>
              </a:rPr>
              <a:t>och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isolering </a:t>
            </a:r>
            <a:r>
              <a:rPr kumimoji="0" lang="sv-S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(för stål- och plaströr)</a:t>
            </a:r>
            <a:endParaRPr kumimoji="0" lang="sv-S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4CAEEEE-F853-4C2D-B09E-6D233F76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3" y="5053421"/>
            <a:ext cx="6449464" cy="297682"/>
          </a:xfrm>
          <a:prstGeom prst="rect">
            <a:avLst/>
          </a:prstGeom>
          <a:solidFill>
            <a:srgbClr val="00BCE3">
              <a:lumMod val="40000"/>
              <a:lumOff val="60000"/>
            </a:srgbClr>
          </a:solidFill>
          <a:ln w="19050">
            <a:solidFill>
              <a:srgbClr val="00BCE3"/>
            </a:solidFill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47C96611-12EE-438E-969E-FC739FBB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3" y="5046653"/>
            <a:ext cx="6449464" cy="307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349" tIns="45676" rIns="0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B02A"/>
              </a:buClr>
              <a:buSzTx/>
              <a:buFont typeface="Arial" charset="0"/>
              <a:buNone/>
              <a:tabLst/>
              <a:defRPr/>
            </a:pPr>
            <a:r>
              <a:rPr kumimoji="0" lang="sv-S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17414-1 Flexibla rörsystem, allmänna krav och provning 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(plaströr) 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CAB229B1-7DED-4D2A-A2D9-761F7ECB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5433969"/>
            <a:ext cx="5767203" cy="243643"/>
          </a:xfrm>
          <a:prstGeom prst="rect">
            <a:avLst/>
          </a:prstGeom>
          <a:solidFill>
            <a:srgbClr val="00BCE3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32E9F716-EA84-45D0-A9ED-1809C8C0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5418925"/>
            <a:ext cx="6449463" cy="3088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BCE3"/>
            </a:solidFill>
            <a:miter lim="800000"/>
            <a:headEnd/>
            <a:tailEnd/>
          </a:ln>
          <a:effectLst/>
        </p:spPr>
        <p:txBody>
          <a:bodyPr wrap="square" lIns="91349" tIns="45676" rIns="0" bIns="45676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B02A"/>
              </a:buClr>
              <a:buSzTx/>
              <a:buFont typeface="Arial" charset="0"/>
              <a:buNone/>
              <a:tabLst/>
              <a:defRPr/>
            </a:pPr>
            <a:r>
              <a:rPr kumimoji="0" lang="sv-S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17414-2 Flexibla rörsystem, fast förband, krav och provning 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(plaströr) 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A3E7D08-667E-4010-9AE3-DFEB0FBA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04" y="5790952"/>
            <a:ext cx="5684076" cy="264647"/>
          </a:xfrm>
          <a:prstGeom prst="rect">
            <a:avLst/>
          </a:prstGeom>
          <a:solidFill>
            <a:srgbClr val="00BCE3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6C9EE9E5-8EF0-4D44-8329-58FDC110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793" y="5791199"/>
            <a:ext cx="6442474" cy="29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rgbClr val="00BCE3"/>
            </a:solidFill>
            <a:miter lim="800000"/>
            <a:headEnd/>
            <a:tailEnd/>
          </a:ln>
          <a:effectLst/>
        </p:spPr>
        <p:txBody>
          <a:bodyPr wrap="square" lIns="91349" tIns="36000" rIns="0" bIns="36000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17414-3 Flexibla rörsystem, utan förband, krav och provning 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(plaströr)</a:t>
            </a:r>
            <a:endParaRPr kumimoji="0" lang="sv-SE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AFC2BAEB-6242-4EF5-BA76-F857F60B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877" y="6175021"/>
            <a:ext cx="6458390" cy="29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CE3"/>
            </a:solidFill>
            <a:prstDash val="sysDash"/>
            <a:miter lim="800000"/>
            <a:headEnd/>
            <a:tailEnd/>
          </a:ln>
          <a:effectLst/>
        </p:spPr>
        <p:txBody>
          <a:bodyPr wrap="none" lIns="91349" tIns="45676" rIns="91349" bIns="45676" anchor="ctr"/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EFFE51ED-ABD4-482B-B7E0-8E6E3690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408" y="6195941"/>
            <a:ext cx="5684076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prstDash val="sysDash"/>
            <a:miter lim="800000"/>
            <a:headEnd/>
            <a:tailEnd/>
          </a:ln>
          <a:effectLst/>
        </p:spPr>
        <p:txBody>
          <a:bodyPr wrap="square" lIns="91349" tIns="0" rIns="91349" bIns="0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prEN</a:t>
            </a:r>
            <a:r>
              <a:rPr kumimoji="0" lang="sv-S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UUUUU Övervakningssystem</a:t>
            </a:r>
            <a:endParaRPr kumimoji="0" lang="sv-SE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D95B055-2E0D-420D-8C64-FCA7C19576B5}"/>
              </a:ext>
            </a:extLst>
          </p:cNvPr>
          <p:cNvSpPr txBox="1"/>
          <p:nvPr/>
        </p:nvSpPr>
        <p:spPr>
          <a:xfrm rot="16200000">
            <a:off x="2137548" y="4728936"/>
            <a:ext cx="2709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/>
                </a:solidFill>
                <a:latin typeface="Arial"/>
              </a:rPr>
              <a:t>WG 14: Produktstandard</a:t>
            </a:r>
            <a:r>
              <a:rPr lang="sv-SE" sz="1200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EB56E4BF-F24A-4353-B897-5D7E36C7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936" y="237875"/>
            <a:ext cx="792549" cy="524301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513DBA19-23D0-49D2-AE6C-6FC6E8DA832C}"/>
              </a:ext>
            </a:extLst>
          </p:cNvPr>
          <p:cNvSpPr/>
          <p:nvPr/>
        </p:nvSpPr>
        <p:spPr>
          <a:xfrm>
            <a:off x="225568" y="6064027"/>
            <a:ext cx="324207" cy="191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D10BFCB-76A7-4F3D-A763-26ABF28C072C}"/>
              </a:ext>
            </a:extLst>
          </p:cNvPr>
          <p:cNvSpPr/>
          <p:nvPr/>
        </p:nvSpPr>
        <p:spPr>
          <a:xfrm>
            <a:off x="241932" y="5679186"/>
            <a:ext cx="312695" cy="1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BC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D21BBCD-E7AC-465E-B331-DEF0A64E518F}"/>
              </a:ext>
            </a:extLst>
          </p:cNvPr>
          <p:cNvSpPr/>
          <p:nvPr/>
        </p:nvSpPr>
        <p:spPr>
          <a:xfrm>
            <a:off x="241932" y="6434746"/>
            <a:ext cx="307843" cy="191008"/>
          </a:xfrm>
          <a:prstGeom prst="rect">
            <a:avLst/>
          </a:prstGeom>
          <a:solidFill>
            <a:srgbClr val="D7D2CB"/>
          </a:solidFill>
          <a:ln w="25400" cap="flat" cmpd="sng" algn="ctr">
            <a:solidFill>
              <a:srgbClr val="00BCE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BC3A9C8-D702-45CF-879D-4637386846E5}"/>
              </a:ext>
            </a:extLst>
          </p:cNvPr>
          <p:cNvSpPr txBox="1"/>
          <p:nvPr/>
        </p:nvSpPr>
        <p:spPr>
          <a:xfrm>
            <a:off x="605917" y="6357471"/>
            <a:ext cx="238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Kommande standard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D771DC3-4107-48DD-8966-D756510A2F1C}"/>
              </a:ext>
            </a:extLst>
          </p:cNvPr>
          <p:cNvSpPr txBox="1"/>
          <p:nvPr/>
        </p:nvSpPr>
        <p:spPr>
          <a:xfrm>
            <a:off x="617982" y="5633721"/>
            <a:ext cx="237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Preliminära normer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A7D1FF7-515B-4342-9B09-99E09C6A1485}"/>
              </a:ext>
            </a:extLst>
          </p:cNvPr>
          <p:cNvSpPr txBox="1"/>
          <p:nvPr/>
        </p:nvSpPr>
        <p:spPr>
          <a:xfrm>
            <a:off x="617982" y="6021132"/>
            <a:ext cx="225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  <a:latin typeface="Arial"/>
              </a:rPr>
              <a:t>Aktiva. dok (WI)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C9F22D93-DDEB-47FA-9F1C-5119A46E5FB0}"/>
              </a:ext>
            </a:extLst>
          </p:cNvPr>
          <p:cNvSpPr txBox="1"/>
          <p:nvPr/>
        </p:nvSpPr>
        <p:spPr>
          <a:xfrm>
            <a:off x="9959140" y="6569919"/>
            <a:ext cx="209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/>
              </a:rPr>
              <a:t>2020-01-22 Niclas De Lorenzi</a:t>
            </a:r>
            <a:endParaRPr lang="sv-SE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5FD335-12E6-4F5E-8582-0C8F9831E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1254" y="6549996"/>
            <a:ext cx="23776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71FAC-15A3-42E9-A0D5-9C2FCF4E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82404" cy="733759"/>
          </a:xfrm>
        </p:spPr>
        <p:txBody>
          <a:bodyPr/>
          <a:lstStyle/>
          <a:p>
            <a:r>
              <a:rPr lang="sv-SE" sz="3200" b="1" dirty="0">
                <a:solidFill>
                  <a:srgbClr val="43B02A"/>
                </a:solidFill>
                <a:latin typeface="Arial"/>
              </a:rPr>
              <a:t>AV AFS, EU och Nationella anvisningar.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0B7DEB7-EDEB-4725-AFD7-A0AB1A897D5F}"/>
              </a:ext>
            </a:extLst>
          </p:cNvPr>
          <p:cNvSpPr txBox="1"/>
          <p:nvPr/>
        </p:nvSpPr>
        <p:spPr>
          <a:xfrm>
            <a:off x="3703711" y="1196066"/>
            <a:ext cx="3611489" cy="64633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AFS 2017:3 Användning och kontroll av trycksatta anordningar</a:t>
            </a:r>
          </a:p>
        </p:txBody>
      </p:sp>
      <p:cxnSp>
        <p:nvCxnSpPr>
          <p:cNvPr id="5" name="Rak 10">
            <a:extLst>
              <a:ext uri="{FF2B5EF4-FFF2-40B4-BE49-F238E27FC236}">
                <a16:creationId xmlns:a16="http://schemas.microsoft.com/office/drawing/2014/main" id="{D57075AA-2A0D-4A34-A5E7-88CB0FAC3DFD}"/>
              </a:ext>
            </a:extLst>
          </p:cNvPr>
          <p:cNvCxnSpPr>
            <a:cxnSpLocks/>
          </p:cNvCxnSpPr>
          <p:nvPr/>
        </p:nvCxnSpPr>
        <p:spPr>
          <a:xfrm flipH="1">
            <a:off x="2592636" y="1519231"/>
            <a:ext cx="5534" cy="3295313"/>
          </a:xfrm>
          <a:prstGeom prst="line">
            <a:avLst/>
          </a:prstGeom>
          <a:noFill/>
          <a:ln w="12700" cap="flat" cmpd="sng" algn="ctr">
            <a:solidFill>
              <a:srgbClr val="440099"/>
            </a:solidFill>
            <a:prstDash val="dash"/>
            <a:miter lim="800000"/>
          </a:ln>
          <a:effectLst/>
        </p:spPr>
      </p:cxnSp>
      <p:cxnSp>
        <p:nvCxnSpPr>
          <p:cNvPr id="6" name="Rak 13">
            <a:extLst>
              <a:ext uri="{FF2B5EF4-FFF2-40B4-BE49-F238E27FC236}">
                <a16:creationId xmlns:a16="http://schemas.microsoft.com/office/drawing/2014/main" id="{E8B873AE-3043-4909-AD46-27B56095E375}"/>
              </a:ext>
            </a:extLst>
          </p:cNvPr>
          <p:cNvCxnSpPr>
            <a:cxnSpLocks/>
          </p:cNvCxnSpPr>
          <p:nvPr/>
        </p:nvCxnSpPr>
        <p:spPr>
          <a:xfrm>
            <a:off x="5512767" y="1845281"/>
            <a:ext cx="0" cy="3175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FC9277E2-18DA-46FC-B9E5-EE66092CF638}"/>
              </a:ext>
            </a:extLst>
          </p:cNvPr>
          <p:cNvSpPr txBox="1"/>
          <p:nvPr/>
        </p:nvSpPr>
        <p:spPr>
          <a:xfrm>
            <a:off x="5699665" y="2481342"/>
            <a:ext cx="2520362" cy="36933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Övriga ledningar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CC835B7-730B-48E7-B0E4-978556E8831D}"/>
              </a:ext>
            </a:extLst>
          </p:cNvPr>
          <p:cNvSpPr txBox="1"/>
          <p:nvPr/>
        </p:nvSpPr>
        <p:spPr>
          <a:xfrm>
            <a:off x="5699680" y="2850785"/>
            <a:ext cx="2520347" cy="36933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SS-EN 13480 (RN 78)</a:t>
            </a:r>
          </a:p>
        </p:txBody>
      </p:sp>
      <p:cxnSp>
        <p:nvCxnSpPr>
          <p:cNvPr id="9" name="Rak 15">
            <a:extLst>
              <a:ext uri="{FF2B5EF4-FFF2-40B4-BE49-F238E27FC236}">
                <a16:creationId xmlns:a16="http://schemas.microsoft.com/office/drawing/2014/main" id="{A0F97518-7F5B-462C-AA99-F65CDF714755}"/>
              </a:ext>
            </a:extLst>
          </p:cNvPr>
          <p:cNvCxnSpPr>
            <a:cxnSpLocks/>
          </p:cNvCxnSpPr>
          <p:nvPr/>
        </p:nvCxnSpPr>
        <p:spPr>
          <a:xfrm>
            <a:off x="7013549" y="2163158"/>
            <a:ext cx="0" cy="3175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55A0CD26-8F8E-49CA-A1B1-ADAA57E5C544}"/>
              </a:ext>
            </a:extLst>
          </p:cNvPr>
          <p:cNvSpPr txBox="1"/>
          <p:nvPr/>
        </p:nvSpPr>
        <p:spPr>
          <a:xfrm>
            <a:off x="2827725" y="2481342"/>
            <a:ext cx="2520362" cy="36933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Markförlagda ledningar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5EF686E-1F8F-403F-8892-4B455F907103}"/>
              </a:ext>
            </a:extLst>
          </p:cNvPr>
          <p:cNvSpPr txBox="1"/>
          <p:nvPr/>
        </p:nvSpPr>
        <p:spPr>
          <a:xfrm>
            <a:off x="2827716" y="2850674"/>
            <a:ext cx="2520362" cy="36933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SS-EN 13941 </a:t>
            </a:r>
          </a:p>
        </p:txBody>
      </p:sp>
      <p:cxnSp>
        <p:nvCxnSpPr>
          <p:cNvPr id="12" name="Rak 16">
            <a:extLst>
              <a:ext uri="{FF2B5EF4-FFF2-40B4-BE49-F238E27FC236}">
                <a16:creationId xmlns:a16="http://schemas.microsoft.com/office/drawing/2014/main" id="{DA171448-7329-47FD-A28D-543C19773312}"/>
              </a:ext>
            </a:extLst>
          </p:cNvPr>
          <p:cNvCxnSpPr>
            <a:cxnSpLocks/>
          </p:cNvCxnSpPr>
          <p:nvPr/>
        </p:nvCxnSpPr>
        <p:spPr>
          <a:xfrm>
            <a:off x="4118028" y="2163158"/>
            <a:ext cx="0" cy="3175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cxnSp>
        <p:nvCxnSpPr>
          <p:cNvPr id="13" name="Rak 19">
            <a:extLst>
              <a:ext uri="{FF2B5EF4-FFF2-40B4-BE49-F238E27FC236}">
                <a16:creationId xmlns:a16="http://schemas.microsoft.com/office/drawing/2014/main" id="{287670CC-B1B1-4133-A6E5-651C18E47883}"/>
              </a:ext>
            </a:extLst>
          </p:cNvPr>
          <p:cNvCxnSpPr>
            <a:cxnSpLocks/>
          </p:cNvCxnSpPr>
          <p:nvPr/>
        </p:nvCxnSpPr>
        <p:spPr>
          <a:xfrm flipH="1">
            <a:off x="4118030" y="2159119"/>
            <a:ext cx="2895519" cy="3425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cxnSp>
        <p:nvCxnSpPr>
          <p:cNvPr id="14" name="Rak 21">
            <a:extLst>
              <a:ext uri="{FF2B5EF4-FFF2-40B4-BE49-F238E27FC236}">
                <a16:creationId xmlns:a16="http://schemas.microsoft.com/office/drawing/2014/main" id="{EA794DEC-80A3-4C97-B7AA-9D37C25FC5F6}"/>
              </a:ext>
            </a:extLst>
          </p:cNvPr>
          <p:cNvCxnSpPr>
            <a:cxnSpLocks/>
          </p:cNvCxnSpPr>
          <p:nvPr/>
        </p:nvCxnSpPr>
        <p:spPr>
          <a:xfrm>
            <a:off x="7018378" y="3220006"/>
            <a:ext cx="0" cy="3175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cxnSp>
        <p:nvCxnSpPr>
          <p:cNvPr id="15" name="Rak 22">
            <a:extLst>
              <a:ext uri="{FF2B5EF4-FFF2-40B4-BE49-F238E27FC236}">
                <a16:creationId xmlns:a16="http://schemas.microsoft.com/office/drawing/2014/main" id="{C416C9C4-EB1A-4C50-9EDF-A3B81C686C0B}"/>
              </a:ext>
            </a:extLst>
          </p:cNvPr>
          <p:cNvCxnSpPr>
            <a:cxnSpLocks/>
          </p:cNvCxnSpPr>
          <p:nvPr/>
        </p:nvCxnSpPr>
        <p:spPr>
          <a:xfrm>
            <a:off x="4118028" y="3220006"/>
            <a:ext cx="0" cy="3175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cxnSp>
        <p:nvCxnSpPr>
          <p:cNvPr id="16" name="Rak 23">
            <a:extLst>
              <a:ext uri="{FF2B5EF4-FFF2-40B4-BE49-F238E27FC236}">
                <a16:creationId xmlns:a16="http://schemas.microsoft.com/office/drawing/2014/main" id="{CF833D4C-1FC0-469C-9EE6-5277F8AD4770}"/>
              </a:ext>
            </a:extLst>
          </p:cNvPr>
          <p:cNvCxnSpPr>
            <a:cxnSpLocks/>
          </p:cNvCxnSpPr>
          <p:nvPr/>
        </p:nvCxnSpPr>
        <p:spPr>
          <a:xfrm flipH="1">
            <a:off x="4118030" y="3523834"/>
            <a:ext cx="2895519" cy="6871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</a:ln>
          <a:effectLst/>
        </p:spPr>
      </p:cxnSp>
      <p:cxnSp>
        <p:nvCxnSpPr>
          <p:cNvPr id="17" name="Rak 24">
            <a:extLst>
              <a:ext uri="{FF2B5EF4-FFF2-40B4-BE49-F238E27FC236}">
                <a16:creationId xmlns:a16="http://schemas.microsoft.com/office/drawing/2014/main" id="{D329E348-C76E-49C9-A816-FBD3381C92B6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518181" y="3523834"/>
            <a:ext cx="0" cy="616510"/>
          </a:xfrm>
          <a:prstGeom prst="line">
            <a:avLst/>
          </a:prstGeom>
          <a:noFill/>
          <a:ln w="22225" cap="flat" cmpd="sng" algn="ctr">
            <a:solidFill>
              <a:srgbClr val="440099"/>
            </a:solidFill>
            <a:prstDash val="solid"/>
            <a:miter lim="800000"/>
            <a:tailEnd type="stealth" w="med" len="lg"/>
          </a:ln>
          <a:effectLst/>
        </p:spPr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9281CA69-C736-4A6C-B90B-B3C231C80063}"/>
              </a:ext>
            </a:extLst>
          </p:cNvPr>
          <p:cNvSpPr txBox="1"/>
          <p:nvPr/>
        </p:nvSpPr>
        <p:spPr>
          <a:xfrm>
            <a:off x="4118028" y="5133388"/>
            <a:ext cx="2720338" cy="73866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prstDash val="sysDash"/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Energiföretagen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Tekniska bestämmelser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ex: D:211, AFS 2017:3, D:217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918D510-B1A9-42A4-AB00-ED1BCAA7DD57}"/>
              </a:ext>
            </a:extLst>
          </p:cNvPr>
          <p:cNvSpPr txBox="1"/>
          <p:nvPr/>
        </p:nvSpPr>
        <p:spPr>
          <a:xfrm>
            <a:off x="4157488" y="4140344"/>
            <a:ext cx="2721386" cy="646331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prstDash val="solid"/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 TC 107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EU - Normer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241574C-EBB1-4F6F-9E8E-87366D29C0E8}"/>
              </a:ext>
            </a:extLst>
          </p:cNvPr>
          <p:cNvSpPr txBox="1"/>
          <p:nvPr/>
        </p:nvSpPr>
        <p:spPr>
          <a:xfrm>
            <a:off x="1778490" y="5313163"/>
            <a:ext cx="1639358" cy="4154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ash"/>
          </a:ln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Anborrningsanvisningar</a:t>
            </a:r>
            <a:b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(AFS 2017:3, 2 kap. 7 §)</a:t>
            </a:r>
          </a:p>
        </p:txBody>
      </p:sp>
      <p:cxnSp>
        <p:nvCxnSpPr>
          <p:cNvPr id="21" name="Rak 30">
            <a:extLst>
              <a:ext uri="{FF2B5EF4-FFF2-40B4-BE49-F238E27FC236}">
                <a16:creationId xmlns:a16="http://schemas.microsoft.com/office/drawing/2014/main" id="{D463BC88-7EEA-4520-96F7-1DADA0FB7050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592636" y="4822624"/>
            <a:ext cx="5533" cy="490539"/>
          </a:xfrm>
          <a:prstGeom prst="line">
            <a:avLst/>
          </a:prstGeom>
          <a:noFill/>
          <a:ln w="12700" cap="flat" cmpd="sng" algn="ctr">
            <a:solidFill>
              <a:srgbClr val="440099"/>
            </a:solidFill>
            <a:prstDash val="dash"/>
            <a:miter lim="800000"/>
            <a:tailEnd type="stealth" w="med" len="lg"/>
          </a:ln>
          <a:effectLst/>
        </p:spPr>
      </p:cxnSp>
      <p:cxnSp>
        <p:nvCxnSpPr>
          <p:cNvPr id="22" name="Rak 33">
            <a:extLst>
              <a:ext uri="{FF2B5EF4-FFF2-40B4-BE49-F238E27FC236}">
                <a16:creationId xmlns:a16="http://schemas.microsoft.com/office/drawing/2014/main" id="{B82F8819-AE84-41E4-A055-655514B7129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598169" y="1511152"/>
            <a:ext cx="1105542" cy="8080"/>
          </a:xfrm>
          <a:prstGeom prst="line">
            <a:avLst/>
          </a:prstGeom>
          <a:noFill/>
          <a:ln w="12700" cap="flat" cmpd="sng" algn="ctr">
            <a:solidFill>
              <a:srgbClr val="440099"/>
            </a:solidFill>
            <a:prstDash val="dash"/>
            <a:miter lim="800000"/>
          </a:ln>
          <a:effectLst/>
        </p:spPr>
      </p:cxnSp>
      <p:cxnSp>
        <p:nvCxnSpPr>
          <p:cNvPr id="23" name="Rak 36">
            <a:extLst>
              <a:ext uri="{FF2B5EF4-FFF2-40B4-BE49-F238E27FC236}">
                <a16:creationId xmlns:a16="http://schemas.microsoft.com/office/drawing/2014/main" id="{D7D6CC1B-F4A1-427B-A3C6-B3B653E8C0E4}"/>
              </a:ext>
            </a:extLst>
          </p:cNvPr>
          <p:cNvCxnSpPr>
            <a:cxnSpLocks/>
          </p:cNvCxnSpPr>
          <p:nvPr/>
        </p:nvCxnSpPr>
        <p:spPr>
          <a:xfrm flipH="1">
            <a:off x="3387184" y="5490693"/>
            <a:ext cx="739636" cy="4685"/>
          </a:xfrm>
          <a:prstGeom prst="line">
            <a:avLst/>
          </a:prstGeom>
          <a:noFill/>
          <a:ln w="12700" cap="flat" cmpd="sng" algn="ctr">
            <a:solidFill>
              <a:srgbClr val="440099"/>
            </a:solidFill>
            <a:prstDash val="solid"/>
            <a:miter lim="800000"/>
            <a:headEnd type="stealth" w="med" len="lg"/>
            <a:tailEnd type="none" w="lg" len="med"/>
          </a:ln>
          <a:effectLst/>
        </p:spPr>
      </p:cxnSp>
      <p:cxnSp>
        <p:nvCxnSpPr>
          <p:cNvPr id="24" name="Rak 85">
            <a:extLst>
              <a:ext uri="{FF2B5EF4-FFF2-40B4-BE49-F238E27FC236}">
                <a16:creationId xmlns:a16="http://schemas.microsoft.com/office/drawing/2014/main" id="{ACC17763-9C31-447D-91D7-6596E380C05B}"/>
              </a:ext>
            </a:extLst>
          </p:cNvPr>
          <p:cNvCxnSpPr>
            <a:cxnSpLocks/>
          </p:cNvCxnSpPr>
          <p:nvPr/>
        </p:nvCxnSpPr>
        <p:spPr>
          <a:xfrm flipH="1" flipV="1">
            <a:off x="5505355" y="4822624"/>
            <a:ext cx="7412" cy="259330"/>
          </a:xfrm>
          <a:prstGeom prst="line">
            <a:avLst/>
          </a:prstGeom>
          <a:noFill/>
          <a:ln w="12700" cap="flat" cmpd="sng" algn="ctr">
            <a:solidFill>
              <a:srgbClr val="D7D2CB">
                <a:lumMod val="75000"/>
              </a:srgbClr>
            </a:solidFill>
            <a:prstDash val="solid"/>
            <a:miter lim="800000"/>
            <a:headEnd type="stealth" w="med" len="lg"/>
            <a:tailEnd type="none" w="lg" len="med"/>
          </a:ln>
          <a:effectLst/>
        </p:spPr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113B20BB-644E-48FF-975E-83866E5C9C91}"/>
              </a:ext>
            </a:extLst>
          </p:cNvPr>
          <p:cNvSpPr txBox="1"/>
          <p:nvPr/>
        </p:nvSpPr>
        <p:spPr>
          <a:xfrm>
            <a:off x="76515" y="5950078"/>
            <a:ext cx="951479" cy="253916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Förklaringar:</a:t>
            </a:r>
          </a:p>
        </p:txBody>
      </p:sp>
      <p:cxnSp>
        <p:nvCxnSpPr>
          <p:cNvPr id="26" name="Rak 84">
            <a:extLst>
              <a:ext uri="{FF2B5EF4-FFF2-40B4-BE49-F238E27FC236}">
                <a16:creationId xmlns:a16="http://schemas.microsoft.com/office/drawing/2014/main" id="{AADA1A94-7266-4432-8567-6A33AD1323C4}"/>
              </a:ext>
            </a:extLst>
          </p:cNvPr>
          <p:cNvCxnSpPr/>
          <p:nvPr/>
        </p:nvCxnSpPr>
        <p:spPr>
          <a:xfrm flipH="1" flipV="1">
            <a:off x="151608" y="6311416"/>
            <a:ext cx="468975" cy="1720"/>
          </a:xfrm>
          <a:prstGeom prst="line">
            <a:avLst/>
          </a:prstGeom>
          <a:noFill/>
          <a:ln w="12700" cap="flat" cmpd="sng" algn="ctr">
            <a:solidFill>
              <a:srgbClr val="440099"/>
            </a:solidFill>
            <a:prstDash val="solid"/>
            <a:miter lim="800000"/>
            <a:headEnd type="stealth" w="med" len="lg"/>
            <a:tailEnd type="none" w="lg" len="med"/>
          </a:ln>
          <a:effectLst/>
        </p:spPr>
      </p:cxnSp>
      <p:cxnSp>
        <p:nvCxnSpPr>
          <p:cNvPr id="27" name="Rak 85">
            <a:extLst>
              <a:ext uri="{FF2B5EF4-FFF2-40B4-BE49-F238E27FC236}">
                <a16:creationId xmlns:a16="http://schemas.microsoft.com/office/drawing/2014/main" id="{EA362BD7-B976-4D2D-8DA3-935CDABDDFBE}"/>
              </a:ext>
            </a:extLst>
          </p:cNvPr>
          <p:cNvCxnSpPr/>
          <p:nvPr/>
        </p:nvCxnSpPr>
        <p:spPr>
          <a:xfrm flipH="1" flipV="1">
            <a:off x="151608" y="6540016"/>
            <a:ext cx="468975" cy="1720"/>
          </a:xfrm>
          <a:prstGeom prst="line">
            <a:avLst/>
          </a:prstGeom>
          <a:noFill/>
          <a:ln w="12700" cap="flat" cmpd="sng" algn="ctr">
            <a:solidFill>
              <a:srgbClr val="D7D2CB">
                <a:lumMod val="75000"/>
              </a:srgbClr>
            </a:solidFill>
            <a:prstDash val="solid"/>
            <a:miter lim="800000"/>
            <a:headEnd type="stealth" w="med" len="lg"/>
            <a:tailEnd type="none" w="lg" len="med"/>
          </a:ln>
          <a:effectLst/>
        </p:spPr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0B430759-2266-441D-ADEB-0E16776DED93}"/>
              </a:ext>
            </a:extLst>
          </p:cNvPr>
          <p:cNvSpPr txBox="1"/>
          <p:nvPr/>
        </p:nvSpPr>
        <p:spPr>
          <a:xfrm>
            <a:off x="636402" y="6184458"/>
            <a:ext cx="3849913" cy="253916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Överföring av allmänna teknikkrav nedåt i dokumenthierarkin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9AAC84D-4C6D-42B5-85B5-9F148AE19EC2}"/>
              </a:ext>
            </a:extLst>
          </p:cNvPr>
          <p:cNvSpPr txBox="1"/>
          <p:nvPr/>
        </p:nvSpPr>
        <p:spPr>
          <a:xfrm>
            <a:off x="636402" y="6414778"/>
            <a:ext cx="3773713" cy="253916"/>
          </a:xfrm>
          <a:prstGeom prst="rect">
            <a:avLst/>
          </a:prstGeom>
          <a:noFill/>
          <a:ln>
            <a:noFill/>
          </a:ln>
        </p:spPr>
        <p:txBody>
          <a:bodyPr wrap="square" lIns="72000" rIns="0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Möjliga hänvisningar till teknikkrav uppåt (inbördes) i hierarkin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7548ABDE-0E35-4F90-85E3-37B3B3EA3770}"/>
              </a:ext>
            </a:extLst>
          </p:cNvPr>
          <p:cNvGrpSpPr/>
          <p:nvPr/>
        </p:nvGrpSpPr>
        <p:grpSpPr>
          <a:xfrm>
            <a:off x="76515" y="5919842"/>
            <a:ext cx="4409801" cy="785208"/>
            <a:chOff x="916580" y="6848852"/>
            <a:chExt cx="4409801" cy="785208"/>
          </a:xfrm>
        </p:grpSpPr>
        <p:cxnSp>
          <p:nvCxnSpPr>
            <p:cNvPr id="31" name="Rak 82">
              <a:extLst>
                <a:ext uri="{FF2B5EF4-FFF2-40B4-BE49-F238E27FC236}">
                  <a16:creationId xmlns:a16="http://schemas.microsoft.com/office/drawing/2014/main" id="{7C78E2DB-EAA8-40E7-B232-114615C2F3C3}"/>
                </a:ext>
              </a:extLst>
            </p:cNvPr>
            <p:cNvCxnSpPr/>
            <p:nvPr/>
          </p:nvCxnSpPr>
          <p:spPr>
            <a:xfrm flipH="1">
              <a:off x="921343" y="6852215"/>
              <a:ext cx="525" cy="7764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Rak 91">
              <a:extLst>
                <a:ext uri="{FF2B5EF4-FFF2-40B4-BE49-F238E27FC236}">
                  <a16:creationId xmlns:a16="http://schemas.microsoft.com/office/drawing/2014/main" id="{2DA89A7F-1701-4A05-86CA-A9E653853083}"/>
                </a:ext>
              </a:extLst>
            </p:cNvPr>
            <p:cNvCxnSpPr/>
            <p:nvPr/>
          </p:nvCxnSpPr>
          <p:spPr>
            <a:xfrm flipV="1">
              <a:off x="916580" y="7618266"/>
              <a:ext cx="4409800" cy="157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Rak 93">
              <a:extLst>
                <a:ext uri="{FF2B5EF4-FFF2-40B4-BE49-F238E27FC236}">
                  <a16:creationId xmlns:a16="http://schemas.microsoft.com/office/drawing/2014/main" id="{EBAEB35A-1918-4C52-B457-7303B9700606}"/>
                </a:ext>
              </a:extLst>
            </p:cNvPr>
            <p:cNvCxnSpPr/>
            <p:nvPr/>
          </p:nvCxnSpPr>
          <p:spPr>
            <a:xfrm>
              <a:off x="1836221" y="7099734"/>
              <a:ext cx="3490159" cy="56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4" name="Rak 101">
              <a:extLst>
                <a:ext uri="{FF2B5EF4-FFF2-40B4-BE49-F238E27FC236}">
                  <a16:creationId xmlns:a16="http://schemas.microsoft.com/office/drawing/2014/main" id="{BA12CC6A-7971-4243-9F23-9972E93A6A82}"/>
                </a:ext>
              </a:extLst>
            </p:cNvPr>
            <p:cNvCxnSpPr/>
            <p:nvPr/>
          </p:nvCxnSpPr>
          <p:spPr>
            <a:xfrm flipH="1">
              <a:off x="5326380" y="7099734"/>
              <a:ext cx="1" cy="5185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Rak 104">
              <a:extLst>
                <a:ext uri="{FF2B5EF4-FFF2-40B4-BE49-F238E27FC236}">
                  <a16:creationId xmlns:a16="http://schemas.microsoft.com/office/drawing/2014/main" id="{1A97FCD6-9886-4759-BE4B-01047B6461B7}"/>
                </a:ext>
              </a:extLst>
            </p:cNvPr>
            <p:cNvCxnSpPr/>
            <p:nvPr/>
          </p:nvCxnSpPr>
          <p:spPr>
            <a:xfrm>
              <a:off x="916580" y="6848852"/>
              <a:ext cx="919641" cy="967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Rak 107">
              <a:extLst>
                <a:ext uri="{FF2B5EF4-FFF2-40B4-BE49-F238E27FC236}">
                  <a16:creationId xmlns:a16="http://schemas.microsoft.com/office/drawing/2014/main" id="{4115B09A-9EB6-4A4B-92CC-F8AEAFD9CDC6}"/>
                </a:ext>
              </a:extLst>
            </p:cNvPr>
            <p:cNvCxnSpPr/>
            <p:nvPr/>
          </p:nvCxnSpPr>
          <p:spPr>
            <a:xfrm>
              <a:off x="1839790" y="6855576"/>
              <a:ext cx="0" cy="2441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F7227D8A-403E-44F7-B937-195C4083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932" y="2498058"/>
            <a:ext cx="916215" cy="606110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A15EB1F-7383-4512-A7B3-3B99A0B53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16" y="1230529"/>
            <a:ext cx="1335742" cy="505259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DDE37FF0-B9F3-44AC-A18A-99019BD57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016" y="3805772"/>
            <a:ext cx="916214" cy="364460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490F760D-DBC4-4CD3-B4D8-CE617414048F}"/>
              </a:ext>
            </a:extLst>
          </p:cNvPr>
          <p:cNvSpPr txBox="1"/>
          <p:nvPr/>
        </p:nvSpPr>
        <p:spPr>
          <a:xfrm>
            <a:off x="9881866" y="6582798"/>
            <a:ext cx="209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  <a:latin typeface="Arial"/>
              </a:rPr>
              <a:t>2020-01-22 Niclas De Lorenzi</a:t>
            </a:r>
            <a:endParaRPr lang="sv-SE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32FEF6-D78F-4860-96F0-FABD740A6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174" y="6542699"/>
            <a:ext cx="23776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B07EB-2A04-4D62-94ED-B29B712C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990"/>
            <a:ext cx="10515600" cy="859518"/>
          </a:xfrm>
        </p:spPr>
        <p:txBody>
          <a:bodyPr>
            <a:normAutofit fontScale="90000"/>
          </a:bodyPr>
          <a:lstStyle/>
          <a:p>
            <a:r>
              <a:rPr lang="sv-SE" sz="3200" b="1" dirty="0">
                <a:solidFill>
                  <a:srgbClr val="43B02A"/>
                </a:solidFill>
                <a:latin typeface="Arial"/>
              </a:rPr>
              <a:t>Distributionsgruppen, fjärrvärme och fjärrkyla</a:t>
            </a:r>
            <a:br>
              <a:rPr lang="sv-SE" sz="3200" b="1" dirty="0">
                <a:solidFill>
                  <a:srgbClr val="43B02A"/>
                </a:solidFill>
                <a:latin typeface="Arial"/>
              </a:rPr>
            </a:br>
            <a:r>
              <a:rPr lang="sv-SE" sz="2400" b="1" dirty="0">
                <a:solidFill>
                  <a:srgbClr val="43B02A"/>
                </a:solidFill>
                <a:latin typeface="Arial"/>
              </a:rPr>
              <a:t>Nationella anvisningar &amp; rapporter.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21C3335-D5CC-4C5B-8415-805798877E0A}"/>
              </a:ext>
            </a:extLst>
          </p:cNvPr>
          <p:cNvSpPr txBox="1"/>
          <p:nvPr/>
        </p:nvSpPr>
        <p:spPr>
          <a:xfrm>
            <a:off x="9936506" y="6531826"/>
            <a:ext cx="2041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latin typeface="Arial"/>
              </a:rPr>
              <a:t>2020-01-22 Niclas De Lorenzi</a:t>
            </a:r>
            <a:endParaRPr lang="sv-SE" sz="2800" dirty="0">
              <a:latin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14A040-F725-4C00-90C3-14E31F6A9B75}"/>
              </a:ext>
            </a:extLst>
          </p:cNvPr>
          <p:cNvSpPr txBox="1"/>
          <p:nvPr/>
        </p:nvSpPr>
        <p:spPr>
          <a:xfrm>
            <a:off x="880954" y="1176940"/>
            <a:ext cx="104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Arial"/>
              </a:rPr>
              <a:t>Distributionsgruppen och dess expertarbetsgrupper har tagit fram:</a:t>
            </a:r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8508B3-728F-47A8-BBF5-F34BE43C5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"/>
          <a:stretch/>
        </p:blipFill>
        <p:spPr>
          <a:xfrm>
            <a:off x="8284947" y="1677435"/>
            <a:ext cx="3197132" cy="423757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16B55C-3BCB-4B34-B918-C96A300A0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04" y="1669910"/>
            <a:ext cx="3189929" cy="423757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53B2284-D08F-4157-B7E1-D7FA11322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18" y="1669910"/>
            <a:ext cx="3181704" cy="423757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26D8078-9099-4DDB-948B-596295AE4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695" y="6507150"/>
            <a:ext cx="23776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3D3917-AF85-437E-8F7F-3C2A7D63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25721" cy="834088"/>
          </a:xfrm>
        </p:spPr>
        <p:txBody>
          <a:bodyPr/>
          <a:lstStyle/>
          <a:p>
            <a:r>
              <a:rPr lang="sv-SE" sz="2900" b="1" dirty="0">
                <a:solidFill>
                  <a:srgbClr val="43B02A"/>
                </a:solidFill>
                <a:latin typeface="Arial"/>
              </a:rPr>
              <a:t>EU, CEN TC 107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7C4E01-35C7-4A32-9973-7C5C02A5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51" y="1683361"/>
            <a:ext cx="5240025" cy="4468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Kommande nyheter, utveckling fjärrvärme och fjärrkyla.</a:t>
            </a:r>
          </a:p>
          <a:p>
            <a:pPr marL="0" indent="0">
              <a:buNone/>
            </a:pPr>
            <a:r>
              <a:rPr lang="sv-SE" dirty="0"/>
              <a:t>Differentierade temperaturer.</a:t>
            </a:r>
          </a:p>
          <a:p>
            <a:pPr marL="0" indent="0">
              <a:buNone/>
            </a:pPr>
            <a:r>
              <a:rPr lang="sv-SE" dirty="0"/>
              <a:t>Lågtempfjärrvärme, fjärrkyla -standard.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AF66E9-49BC-452F-8A99-90F591E6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348" y="424350"/>
            <a:ext cx="920576" cy="60355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F4CA346-A630-4575-B6C2-39447D9AE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05" y="1654051"/>
            <a:ext cx="5743082" cy="39087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E0D4D29-6538-4222-9EC7-482B4B92D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973" y="3266089"/>
            <a:ext cx="1346698" cy="76181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FE0DBFD-45D7-458A-BACE-C6C2BEFB841C}"/>
              </a:ext>
            </a:extLst>
          </p:cNvPr>
          <p:cNvSpPr txBox="1"/>
          <p:nvPr/>
        </p:nvSpPr>
        <p:spPr>
          <a:xfrm>
            <a:off x="9872111" y="6531826"/>
            <a:ext cx="2041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latin typeface="Arial"/>
              </a:rPr>
              <a:t>2020-01-22 Niclas De Lorenzi</a:t>
            </a:r>
            <a:endParaRPr lang="sv-SE" sz="2800" dirty="0">
              <a:latin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97C97E-4233-47DD-BB85-7A3B854A3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3087" y="6531826"/>
            <a:ext cx="240191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9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051DD67-D8B8-4293-B0AC-B34EEA3EA64C}" vid="{BE565099-4CFC-44CD-8C2C-DABFEE88B6ED}"/>
    </a:ext>
  </a:extLst>
</a:theme>
</file>

<file path=ppt/theme/theme2.xml><?xml version="1.0" encoding="utf-8"?>
<a:theme xmlns:a="http://schemas.openxmlformats.org/drawingml/2006/main" name="Norrenergi">
  <a:themeElements>
    <a:clrScheme name="Norrenerg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B02A"/>
      </a:accent1>
      <a:accent2>
        <a:srgbClr val="FF6900"/>
      </a:accent2>
      <a:accent3>
        <a:srgbClr val="00BCE3"/>
      </a:accent3>
      <a:accent4>
        <a:srgbClr val="FBE122"/>
      </a:accent4>
      <a:accent5>
        <a:srgbClr val="440099"/>
      </a:accent5>
      <a:accent6>
        <a:srgbClr val="D7D2CB"/>
      </a:accent6>
      <a:hlink>
        <a:srgbClr val="00BCE3"/>
      </a:hlink>
      <a:folHlink>
        <a:srgbClr val="440099"/>
      </a:folHlink>
    </a:clrScheme>
    <a:fontScheme name="Norrener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rrenergi.potx" id="{D1557224-B4D3-4ACB-B669-60B4B51EC931}" vid="{5ACDFEB8-2418-495D-99B5-A7D837C1AFA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Microsoft</Template>
  <TotalTime>267</TotalTime>
  <Words>1033</Words>
  <Application>Microsoft Macintosh PowerPoint</Application>
  <PresentationFormat>Bredbild</PresentationFormat>
  <Paragraphs>142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Norrenergi</vt:lpstr>
      <vt:lpstr>Nyheter från Europa och Distributionsgruppen.  Europastandarder ”Europa Normer”</vt:lpstr>
      <vt:lpstr>CEN TC 107 ”ny struktur” EU - Normer ny standard omfattning. </vt:lpstr>
      <vt:lpstr>Europastandarder ny struktur, Fjärrvärme</vt:lpstr>
      <vt:lpstr>Europastandarder struktur, Fjärrkyla</vt:lpstr>
      <vt:lpstr>AV AFS, EU och Nationella anvisningar.</vt:lpstr>
      <vt:lpstr>Distributionsgruppen, fjärrvärme och fjärrkyla Nationella anvisningar &amp; rapporter.</vt:lpstr>
      <vt:lpstr>EU, CEN TC 107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De Lorenzi</dc:creator>
  <cp:lastModifiedBy>Susanne Stjernfeldt</cp:lastModifiedBy>
  <cp:revision>59</cp:revision>
  <cp:lastPrinted>2020-01-13T07:44:45Z</cp:lastPrinted>
  <dcterms:created xsi:type="dcterms:W3CDTF">2019-12-16T10:58:54Z</dcterms:created>
  <dcterms:modified xsi:type="dcterms:W3CDTF">2020-05-27T15:24:08Z</dcterms:modified>
</cp:coreProperties>
</file>